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73" r:id="rId3"/>
    <p:sldId id="290" r:id="rId4"/>
    <p:sldId id="289" r:id="rId5"/>
    <p:sldId id="291" r:id="rId6"/>
    <p:sldId id="257" r:id="rId7"/>
    <p:sldId id="292" r:id="rId8"/>
    <p:sldId id="275" r:id="rId9"/>
    <p:sldId id="276" r:id="rId10"/>
    <p:sldId id="277" r:id="rId11"/>
    <p:sldId id="293" r:id="rId12"/>
    <p:sldId id="278" r:id="rId13"/>
    <p:sldId id="294" r:id="rId14"/>
    <p:sldId id="272" r:id="rId15"/>
    <p:sldId id="295" r:id="rId16"/>
    <p:sldId id="296" r:id="rId17"/>
    <p:sldId id="297" r:id="rId18"/>
    <p:sldId id="274" r:id="rId19"/>
    <p:sldId id="279" r:id="rId20"/>
    <p:sldId id="298" r:id="rId21"/>
    <p:sldId id="280" r:id="rId22"/>
    <p:sldId id="259" r:id="rId23"/>
    <p:sldId id="299" r:id="rId24"/>
    <p:sldId id="300" r:id="rId25"/>
    <p:sldId id="301" r:id="rId26"/>
    <p:sldId id="302" r:id="rId27"/>
    <p:sldId id="285" r:id="rId28"/>
    <p:sldId id="263" r:id="rId29"/>
    <p:sldId id="286" r:id="rId30"/>
    <p:sldId id="303" r:id="rId31"/>
    <p:sldId id="281" r:id="rId32"/>
    <p:sldId id="287" r:id="rId33"/>
    <p:sldId id="304" r:id="rId34"/>
    <p:sldId id="305" r:id="rId35"/>
    <p:sldId id="306" r:id="rId36"/>
    <p:sldId id="282" r:id="rId37"/>
    <p:sldId id="288" r:id="rId3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smtClean="0"/>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CD32F5BB-5B1B-4DA3-8A2D-1269F172E3D1}" type="datetimeFigureOut">
              <a:rPr lang="pl-PL" smtClean="0"/>
              <a:t>30.06.2017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4CC0CD-FF61-4016-8348-729FF0ABFEC1}" type="slidenum">
              <a:rPr lang="pl-PL" smtClean="0"/>
              <a:t>‹Nº›</a:t>
            </a:fld>
            <a:endParaRPr lang="pl-PL"/>
          </a:p>
        </p:txBody>
      </p:sp>
    </p:spTree>
    <p:extLst>
      <p:ext uri="{BB962C8B-B14F-4D97-AF65-F5344CB8AC3E}">
        <p14:creationId xmlns:p14="http://schemas.microsoft.com/office/powerpoint/2010/main" val="200998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CD32F5BB-5B1B-4DA3-8A2D-1269F172E3D1}" type="datetimeFigureOut">
              <a:rPr lang="pl-PL" smtClean="0"/>
              <a:t>30.06.2017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14CC0CD-FF61-4016-8348-729FF0ABFEC1}" type="slidenum">
              <a:rPr lang="pl-PL" smtClean="0"/>
              <a:t>‹Nº›</a:t>
            </a:fld>
            <a:endParaRPr lang="pl-PL"/>
          </a:p>
        </p:txBody>
      </p:sp>
    </p:spTree>
    <p:extLst>
      <p:ext uri="{BB962C8B-B14F-4D97-AF65-F5344CB8AC3E}">
        <p14:creationId xmlns:p14="http://schemas.microsoft.com/office/powerpoint/2010/main" val="385237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smtClean="0"/>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CD32F5BB-5B1B-4DA3-8A2D-1269F172E3D1}" type="datetimeFigureOut">
              <a:rPr lang="pl-PL" smtClean="0"/>
              <a:t>30.06.2017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4CC0CD-FF61-4016-8348-729FF0ABFEC1}" type="slidenum">
              <a:rPr lang="pl-PL" smtClean="0"/>
              <a:t>‹Nº›</a:t>
            </a:fld>
            <a:endParaRPr lang="pl-PL"/>
          </a:p>
        </p:txBody>
      </p:sp>
    </p:spTree>
    <p:extLst>
      <p:ext uri="{BB962C8B-B14F-4D97-AF65-F5344CB8AC3E}">
        <p14:creationId xmlns:p14="http://schemas.microsoft.com/office/powerpoint/2010/main" val="613273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smtClean="0"/>
              <a:t>Kliknij, aby edytować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smtClean="0"/>
              <a:t>Kliknij, aby edytować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CD32F5BB-5B1B-4DA3-8A2D-1269F172E3D1}" type="datetimeFigureOut">
              <a:rPr lang="pl-PL" smtClean="0"/>
              <a:t>30.06.2017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4CC0CD-FF61-4016-8348-729FF0ABFEC1}" type="slidenum">
              <a:rPr lang="pl-PL" smtClean="0"/>
              <a:t>‹Nº›</a:t>
            </a:fld>
            <a:endParaRPr lang="pl-P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68840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CD32F5BB-5B1B-4DA3-8A2D-1269F172E3D1}" type="datetimeFigureOut">
              <a:rPr lang="pl-PL" smtClean="0"/>
              <a:t>30.06.2017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4CC0CD-FF61-4016-8348-729FF0ABFEC1}" type="slidenum">
              <a:rPr lang="pl-PL" smtClean="0"/>
              <a:t>‹Nº›</a:t>
            </a:fld>
            <a:endParaRPr lang="pl-PL"/>
          </a:p>
        </p:txBody>
      </p:sp>
    </p:spTree>
    <p:extLst>
      <p:ext uri="{BB962C8B-B14F-4D97-AF65-F5344CB8AC3E}">
        <p14:creationId xmlns:p14="http://schemas.microsoft.com/office/powerpoint/2010/main" val="3817430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smtClean="0"/>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32F5BB-5B1B-4DA3-8A2D-1269F172E3D1}" type="datetimeFigureOut">
              <a:rPr lang="pl-PL" smtClean="0"/>
              <a:t>30.06.2017</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4CC0CD-FF61-4016-8348-729FF0ABFEC1}" type="slidenum">
              <a:rPr lang="pl-PL" smtClean="0"/>
              <a:t>‹Nº›</a:t>
            </a:fld>
            <a:endParaRPr lang="pl-PL"/>
          </a:p>
        </p:txBody>
      </p:sp>
    </p:spTree>
    <p:extLst>
      <p:ext uri="{BB962C8B-B14F-4D97-AF65-F5344CB8AC3E}">
        <p14:creationId xmlns:p14="http://schemas.microsoft.com/office/powerpoint/2010/main" val="1867600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smtClean="0"/>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32F5BB-5B1B-4DA3-8A2D-1269F172E3D1}" type="datetimeFigureOut">
              <a:rPr lang="pl-PL" smtClean="0"/>
              <a:t>30.06.2017</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4CC0CD-FF61-4016-8348-729FF0ABFEC1}" type="slidenum">
              <a:rPr lang="pl-PL" smtClean="0"/>
              <a:t>‹Nº›</a:t>
            </a:fld>
            <a:endParaRPr lang="pl-PL"/>
          </a:p>
        </p:txBody>
      </p:sp>
    </p:spTree>
    <p:extLst>
      <p:ext uri="{BB962C8B-B14F-4D97-AF65-F5344CB8AC3E}">
        <p14:creationId xmlns:p14="http://schemas.microsoft.com/office/powerpoint/2010/main" val="1052016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CD32F5BB-5B1B-4DA3-8A2D-1269F172E3D1}" type="datetimeFigureOut">
              <a:rPr lang="pl-PL" smtClean="0"/>
              <a:t>30.06.2017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4CC0CD-FF61-4016-8348-729FF0ABFEC1}" type="slidenum">
              <a:rPr lang="pl-PL" smtClean="0"/>
              <a:t>‹Nº›</a:t>
            </a:fld>
            <a:endParaRPr lang="pl-PL"/>
          </a:p>
        </p:txBody>
      </p:sp>
    </p:spTree>
    <p:extLst>
      <p:ext uri="{BB962C8B-B14F-4D97-AF65-F5344CB8AC3E}">
        <p14:creationId xmlns:p14="http://schemas.microsoft.com/office/powerpoint/2010/main" val="3128860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smtClean="0"/>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CD32F5BB-5B1B-4DA3-8A2D-1269F172E3D1}" type="datetimeFigureOut">
              <a:rPr lang="pl-PL" smtClean="0"/>
              <a:t>30.06.2017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4CC0CD-FF61-4016-8348-729FF0ABFEC1}" type="slidenum">
              <a:rPr lang="pl-PL" smtClean="0"/>
              <a:t>‹Nº›</a:t>
            </a:fld>
            <a:endParaRPr lang="pl-PL"/>
          </a:p>
        </p:txBody>
      </p:sp>
    </p:spTree>
    <p:extLst>
      <p:ext uri="{BB962C8B-B14F-4D97-AF65-F5344CB8AC3E}">
        <p14:creationId xmlns:p14="http://schemas.microsoft.com/office/powerpoint/2010/main" val="228031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3"/>
          <p:cNvSpPr>
            <a:spLocks noGrp="1"/>
          </p:cNvSpPr>
          <p:nvPr>
            <p:ph type="dt" sz="half" idx="10"/>
          </p:nvPr>
        </p:nvSpPr>
        <p:spPr/>
        <p:txBody>
          <a:bodyPr/>
          <a:lstStyle/>
          <a:p>
            <a:fld id="{CD32F5BB-5B1B-4DA3-8A2D-1269F172E3D1}" type="datetimeFigureOut">
              <a:rPr lang="pl-PL" smtClean="0"/>
              <a:t>30.06.2017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4CC0CD-FF61-4016-8348-729FF0ABFEC1}" type="slidenum">
              <a:rPr lang="pl-PL" smtClean="0"/>
              <a:t>‹Nº›</a:t>
            </a:fld>
            <a:endParaRPr lang="pl-PL"/>
          </a:p>
        </p:txBody>
      </p:sp>
    </p:spTree>
    <p:extLst>
      <p:ext uri="{BB962C8B-B14F-4D97-AF65-F5344CB8AC3E}">
        <p14:creationId xmlns:p14="http://schemas.microsoft.com/office/powerpoint/2010/main" val="275765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CD32F5BB-5B1B-4DA3-8A2D-1269F172E3D1}" type="datetimeFigureOut">
              <a:rPr lang="pl-PL" smtClean="0"/>
              <a:t>30.06.2017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4CC0CD-FF61-4016-8348-729FF0ABFEC1}" type="slidenum">
              <a:rPr lang="pl-PL" smtClean="0"/>
              <a:t>‹Nº›</a:t>
            </a:fld>
            <a:endParaRPr lang="pl-PL"/>
          </a:p>
        </p:txBody>
      </p:sp>
    </p:spTree>
    <p:extLst>
      <p:ext uri="{BB962C8B-B14F-4D97-AF65-F5344CB8AC3E}">
        <p14:creationId xmlns:p14="http://schemas.microsoft.com/office/powerpoint/2010/main" val="574145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CD32F5BB-5B1B-4DA3-8A2D-1269F172E3D1}" type="datetimeFigureOut">
              <a:rPr lang="pl-PL" smtClean="0"/>
              <a:t>30.06.2017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14CC0CD-FF61-4016-8348-729FF0ABFEC1}" type="slidenum">
              <a:rPr lang="pl-PL" smtClean="0"/>
              <a:t>‹Nº›</a:t>
            </a:fld>
            <a:endParaRPr lang="pl-PL"/>
          </a:p>
        </p:txBody>
      </p:sp>
    </p:spTree>
    <p:extLst>
      <p:ext uri="{BB962C8B-B14F-4D97-AF65-F5344CB8AC3E}">
        <p14:creationId xmlns:p14="http://schemas.microsoft.com/office/powerpoint/2010/main" val="294341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CD32F5BB-5B1B-4DA3-8A2D-1269F172E3D1}" type="datetimeFigureOut">
              <a:rPr lang="pl-PL" smtClean="0"/>
              <a:t>30.06.2017</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14CC0CD-FF61-4016-8348-729FF0ABFEC1}" type="slidenum">
              <a:rPr lang="pl-PL" smtClean="0"/>
              <a:t>‹Nº›</a:t>
            </a:fld>
            <a:endParaRPr lang="pl-PL"/>
          </a:p>
        </p:txBody>
      </p:sp>
    </p:spTree>
    <p:extLst>
      <p:ext uri="{BB962C8B-B14F-4D97-AF65-F5344CB8AC3E}">
        <p14:creationId xmlns:p14="http://schemas.microsoft.com/office/powerpoint/2010/main" val="397541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7" name="Date Placeholder 2"/>
          <p:cNvSpPr>
            <a:spLocks noGrp="1"/>
          </p:cNvSpPr>
          <p:nvPr>
            <p:ph type="dt" sz="half" idx="10"/>
          </p:nvPr>
        </p:nvSpPr>
        <p:spPr/>
        <p:txBody>
          <a:bodyPr/>
          <a:lstStyle/>
          <a:p>
            <a:fld id="{CD32F5BB-5B1B-4DA3-8A2D-1269F172E3D1}" type="datetimeFigureOut">
              <a:rPr lang="pl-PL" smtClean="0"/>
              <a:t>30.06.2017</a:t>
            </a:fld>
            <a:endParaRPr lang="pl-PL"/>
          </a:p>
        </p:txBody>
      </p:sp>
      <p:sp>
        <p:nvSpPr>
          <p:cNvPr id="5" name="Footer Placeholder 3"/>
          <p:cNvSpPr>
            <a:spLocks noGrp="1"/>
          </p:cNvSpPr>
          <p:nvPr>
            <p:ph type="ftr" sz="quarter" idx="11"/>
          </p:nvPr>
        </p:nvSpPr>
        <p:spPr/>
        <p:txBody>
          <a:bodyPr/>
          <a:lstStyle/>
          <a:p>
            <a:endParaRPr lang="pl-PL"/>
          </a:p>
        </p:txBody>
      </p:sp>
      <p:sp>
        <p:nvSpPr>
          <p:cNvPr id="6" name="Slide Number Placeholder 4"/>
          <p:cNvSpPr>
            <a:spLocks noGrp="1"/>
          </p:cNvSpPr>
          <p:nvPr>
            <p:ph type="sldNum" sz="quarter" idx="12"/>
          </p:nvPr>
        </p:nvSpPr>
        <p:spPr/>
        <p:txBody>
          <a:bodyPr/>
          <a:lstStyle/>
          <a:p>
            <a:fld id="{214CC0CD-FF61-4016-8348-729FF0ABFEC1}" type="slidenum">
              <a:rPr lang="pl-PL" smtClean="0"/>
              <a:t>‹Nº›</a:t>
            </a:fld>
            <a:endParaRPr lang="pl-PL"/>
          </a:p>
        </p:txBody>
      </p:sp>
    </p:spTree>
    <p:extLst>
      <p:ext uri="{BB962C8B-B14F-4D97-AF65-F5344CB8AC3E}">
        <p14:creationId xmlns:p14="http://schemas.microsoft.com/office/powerpoint/2010/main" val="18260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D32F5BB-5B1B-4DA3-8A2D-1269F172E3D1}" type="datetimeFigureOut">
              <a:rPr lang="pl-PL" smtClean="0"/>
              <a:t>30.06.2017</a:t>
            </a:fld>
            <a:endParaRPr lang="pl-PL"/>
          </a:p>
        </p:txBody>
      </p:sp>
      <p:sp>
        <p:nvSpPr>
          <p:cNvPr id="5" name="Footer Placeholder 2"/>
          <p:cNvSpPr>
            <a:spLocks noGrp="1"/>
          </p:cNvSpPr>
          <p:nvPr>
            <p:ph type="ftr" sz="quarter" idx="11"/>
          </p:nvPr>
        </p:nvSpPr>
        <p:spPr/>
        <p:txBody>
          <a:bodyPr/>
          <a:lstStyle/>
          <a:p>
            <a:endParaRPr lang="pl-PL"/>
          </a:p>
        </p:txBody>
      </p:sp>
      <p:sp>
        <p:nvSpPr>
          <p:cNvPr id="6" name="Slide Number Placeholder 3"/>
          <p:cNvSpPr>
            <a:spLocks noGrp="1"/>
          </p:cNvSpPr>
          <p:nvPr>
            <p:ph type="sldNum" sz="quarter" idx="12"/>
          </p:nvPr>
        </p:nvSpPr>
        <p:spPr/>
        <p:txBody>
          <a:bodyPr/>
          <a:lstStyle/>
          <a:p>
            <a:fld id="{214CC0CD-FF61-4016-8348-729FF0ABFEC1}" type="slidenum">
              <a:rPr lang="pl-PL" smtClean="0"/>
              <a:t>‹Nº›</a:t>
            </a:fld>
            <a:endParaRPr lang="pl-PL"/>
          </a:p>
        </p:txBody>
      </p:sp>
    </p:spTree>
    <p:extLst>
      <p:ext uri="{BB962C8B-B14F-4D97-AF65-F5344CB8AC3E}">
        <p14:creationId xmlns:p14="http://schemas.microsoft.com/office/powerpoint/2010/main" val="264202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l-PL" smtClean="0"/>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7" name="Date Placeholder 4"/>
          <p:cNvSpPr>
            <a:spLocks noGrp="1"/>
          </p:cNvSpPr>
          <p:nvPr>
            <p:ph type="dt" sz="half" idx="10"/>
          </p:nvPr>
        </p:nvSpPr>
        <p:spPr/>
        <p:txBody>
          <a:bodyPr/>
          <a:lstStyle/>
          <a:p>
            <a:fld id="{CD32F5BB-5B1B-4DA3-8A2D-1269F172E3D1}" type="datetimeFigureOut">
              <a:rPr lang="pl-PL" smtClean="0"/>
              <a:t>30.06.2017</a:t>
            </a:fld>
            <a:endParaRPr lang="pl-PL"/>
          </a:p>
        </p:txBody>
      </p:sp>
      <p:sp>
        <p:nvSpPr>
          <p:cNvPr id="5" name="Footer Placeholder 5"/>
          <p:cNvSpPr>
            <a:spLocks noGrp="1"/>
          </p:cNvSpPr>
          <p:nvPr>
            <p:ph type="ftr" sz="quarter" idx="11"/>
          </p:nvPr>
        </p:nvSpPr>
        <p:spPr/>
        <p:txBody>
          <a:bodyPr/>
          <a:lstStyle/>
          <a:p>
            <a:endParaRPr lang="pl-PL"/>
          </a:p>
        </p:txBody>
      </p:sp>
      <p:sp>
        <p:nvSpPr>
          <p:cNvPr id="6" name="Slide Number Placeholder 6"/>
          <p:cNvSpPr>
            <a:spLocks noGrp="1"/>
          </p:cNvSpPr>
          <p:nvPr>
            <p:ph type="sldNum" sz="quarter" idx="12"/>
          </p:nvPr>
        </p:nvSpPr>
        <p:spPr/>
        <p:txBody>
          <a:bodyPr/>
          <a:lstStyle/>
          <a:p>
            <a:fld id="{214CC0CD-FF61-4016-8348-729FF0ABFEC1}" type="slidenum">
              <a:rPr lang="pl-PL" smtClean="0"/>
              <a:t>‹Nº›</a:t>
            </a:fld>
            <a:endParaRPr lang="pl-PL"/>
          </a:p>
        </p:txBody>
      </p:sp>
    </p:spTree>
    <p:extLst>
      <p:ext uri="{BB962C8B-B14F-4D97-AF65-F5344CB8AC3E}">
        <p14:creationId xmlns:p14="http://schemas.microsoft.com/office/powerpoint/2010/main" val="415916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CD32F5BB-5B1B-4DA3-8A2D-1269F172E3D1}" type="datetimeFigureOut">
              <a:rPr lang="pl-PL" smtClean="0"/>
              <a:t>30.06.2017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14CC0CD-FF61-4016-8348-729FF0ABFEC1}" type="slidenum">
              <a:rPr lang="pl-PL" smtClean="0"/>
              <a:t>‹Nº›</a:t>
            </a:fld>
            <a:endParaRPr lang="pl-PL"/>
          </a:p>
        </p:txBody>
      </p:sp>
    </p:spTree>
    <p:extLst>
      <p:ext uri="{BB962C8B-B14F-4D97-AF65-F5344CB8AC3E}">
        <p14:creationId xmlns:p14="http://schemas.microsoft.com/office/powerpoint/2010/main" val="307566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smtClean="0"/>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D32F5BB-5B1B-4DA3-8A2D-1269F172E3D1}" type="datetimeFigureOut">
              <a:rPr lang="pl-PL" smtClean="0"/>
              <a:t>30.06.2017</a:t>
            </a:fld>
            <a:endParaRPr lang="pl-P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l-P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14CC0CD-FF61-4016-8348-729FF0ABFEC1}" type="slidenum">
              <a:rPr lang="pl-PL" smtClean="0"/>
              <a:t>‹Nº›</a:t>
            </a:fld>
            <a:endParaRPr lang="pl-PL"/>
          </a:p>
        </p:txBody>
      </p:sp>
    </p:spTree>
    <p:extLst>
      <p:ext uri="{BB962C8B-B14F-4D97-AF65-F5344CB8AC3E}">
        <p14:creationId xmlns:p14="http://schemas.microsoft.com/office/powerpoint/2010/main" val="26096544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l.wikipedia.org/wiki/Hoorn_(Noord-Holland)"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54955" y="1447800"/>
            <a:ext cx="10470988" cy="2462349"/>
          </a:xfrm>
        </p:spPr>
        <p:txBody>
          <a:bodyPr/>
          <a:lstStyle/>
          <a:p>
            <a:r>
              <a:rPr lang="es-ES" sz="8000" b="1" dirty="0" smtClean="0">
                <a:solidFill>
                  <a:schemeClr val="accent3"/>
                </a:solidFill>
              </a:rPr>
              <a:t>La visión contable del Juicio Final</a:t>
            </a:r>
            <a:endParaRPr lang="pl-PL" sz="8000" b="1" dirty="0">
              <a:solidFill>
                <a:schemeClr val="accent3"/>
              </a:solidFill>
            </a:endParaRPr>
          </a:p>
        </p:txBody>
      </p:sp>
      <p:sp>
        <p:nvSpPr>
          <p:cNvPr id="3" name="Podtytuł 2"/>
          <p:cNvSpPr>
            <a:spLocks noGrp="1"/>
          </p:cNvSpPr>
          <p:nvPr>
            <p:ph type="subTitle" idx="1"/>
          </p:nvPr>
        </p:nvSpPr>
        <p:spPr>
          <a:xfrm>
            <a:off x="0" y="4476207"/>
            <a:ext cx="12192000" cy="1367244"/>
          </a:xfrm>
        </p:spPr>
        <p:txBody>
          <a:bodyPr>
            <a:normAutofit/>
          </a:bodyPr>
          <a:lstStyle/>
          <a:p>
            <a:pPr algn="ctr"/>
            <a:r>
              <a:rPr lang="es-ES" sz="3600" b="1" dirty="0" smtClean="0"/>
              <a:t>SOBRE LA GRAN METÁFORA DEL LICENCIADO EN ECONOMÍA, ZBIGNIEW HERBERT</a:t>
            </a:r>
            <a:endParaRPr lang="pl-PL" sz="3600" b="1" dirty="0"/>
          </a:p>
        </p:txBody>
      </p:sp>
    </p:spTree>
    <p:extLst>
      <p:ext uri="{BB962C8B-B14F-4D97-AF65-F5344CB8AC3E}">
        <p14:creationId xmlns:p14="http://schemas.microsoft.com/office/powerpoint/2010/main" val="687218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8011" y="452718"/>
            <a:ext cx="11103429" cy="1400530"/>
          </a:xfrm>
        </p:spPr>
        <p:txBody>
          <a:bodyPr/>
          <a:lstStyle/>
          <a:p>
            <a:r>
              <a:rPr lang="es-ES" sz="2800" b="1" dirty="0"/>
              <a:t>Debido </a:t>
            </a:r>
            <a:r>
              <a:rPr lang="es-ES" sz="2800" b="1" dirty="0" smtClean="0"/>
              <a:t>las </a:t>
            </a:r>
            <a:r>
              <a:rPr lang="es-ES" sz="2800" b="1" dirty="0"/>
              <a:t>cualidades del gobernador-colonizador ya se han hecho obsoletas - en 2011 se produjo la destrucción de su </a:t>
            </a:r>
            <a:r>
              <a:rPr lang="es-ES" sz="2800" b="1" dirty="0" smtClean="0"/>
              <a:t>monumento en su ciudad natal, </a:t>
            </a:r>
            <a:r>
              <a:rPr lang="es-ES" sz="2800" b="1" dirty="0" err="1" smtClean="0"/>
              <a:t>Hoorn</a:t>
            </a:r>
            <a:r>
              <a:rPr lang="es-ES" sz="2800" b="1" dirty="0" smtClean="0"/>
              <a:t>.</a:t>
            </a:r>
            <a:r>
              <a:rPr lang="pl-PL" sz="2800" b="1" dirty="0" smtClean="0"/>
              <a:t> </a:t>
            </a:r>
            <a:r>
              <a:rPr lang="pl-PL" sz="4000" b="1" dirty="0" smtClean="0"/>
              <a:t/>
            </a:r>
            <a:br>
              <a:rPr lang="pl-PL" sz="4000" b="1" dirty="0" smtClean="0"/>
            </a:br>
            <a:endParaRPr lang="pl-PL" sz="4000" b="1" dirty="0"/>
          </a:p>
        </p:txBody>
      </p:sp>
      <p:pic>
        <p:nvPicPr>
          <p:cNvPr id="16" name="Symbol zastępczy zawartości 1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2441" y="1959286"/>
            <a:ext cx="3171038" cy="4756558"/>
          </a:xfrm>
        </p:spPr>
      </p:pic>
      <p:pic>
        <p:nvPicPr>
          <p:cNvPr id="17" name="Symbol zastępczy zawartości 1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559278" y="1974866"/>
            <a:ext cx="8400710" cy="4725398"/>
          </a:xfrm>
        </p:spPr>
      </p:pic>
    </p:spTree>
    <p:extLst>
      <p:ext uri="{BB962C8B-B14F-4D97-AF65-F5344CB8AC3E}">
        <p14:creationId xmlns:p14="http://schemas.microsoft.com/office/powerpoint/2010/main" val="3052067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9006" y="600764"/>
            <a:ext cx="9841828" cy="1400530"/>
          </a:xfrm>
        </p:spPr>
        <p:txBody>
          <a:bodyPr/>
          <a:lstStyle/>
          <a:p>
            <a:r>
              <a:rPr lang="es-ES" sz="4000" b="1" dirty="0" smtClean="0"/>
              <a:t>Las misteriosas reuniones del gobernador</a:t>
            </a:r>
            <a:endParaRPr lang="pl-PL" sz="4000" b="1" dirty="0"/>
          </a:p>
        </p:txBody>
      </p:sp>
      <p:sp>
        <p:nvSpPr>
          <p:cNvPr id="9" name="Symbol zastępczy zawartości 8"/>
          <p:cNvSpPr>
            <a:spLocks noGrp="1"/>
          </p:cNvSpPr>
          <p:nvPr>
            <p:ph idx="1"/>
          </p:nvPr>
        </p:nvSpPr>
        <p:spPr>
          <a:xfrm>
            <a:off x="209006" y="1907177"/>
            <a:ext cx="11695611" cy="5024846"/>
          </a:xfrm>
        </p:spPr>
        <p:txBody>
          <a:bodyPr>
            <a:normAutofit/>
          </a:bodyPr>
          <a:lstStyle/>
          <a:p>
            <a:pPr marL="0" indent="0" algn="just">
              <a:buNone/>
            </a:pPr>
            <a:r>
              <a:rPr lang="es-ES" sz="2800" dirty="0"/>
              <a:t>Como podemos ver, el gobernador es un personaje real. Herbert ubicó el relato en la sección de </a:t>
            </a:r>
            <a:r>
              <a:rPr lang="es-ES" sz="2800" i="1" dirty="0"/>
              <a:t>Apócrifos</a:t>
            </a:r>
            <a:r>
              <a:rPr lang="es-ES" sz="2800" dirty="0"/>
              <a:t>, de acuerdo con su principio de la escritura de definir claramente el género de la obra. El protagonista es un personaje real de la historia de los Países Bajos y del colonialismo europeo, es ampliamente conocido, pero la historia de su presunto amor a la contabilidad es, por supuesto, ficticia. Porque según el relato el gobernador se reunía en secreto con algún prestamista sospechoso en las afueras sospechosas la capital - </a:t>
            </a:r>
            <a:r>
              <a:rPr lang="es-ES" sz="2800" dirty="0" smtClean="0"/>
              <a:t>Batavia.</a:t>
            </a:r>
            <a:endParaRPr lang="pl-PL" sz="2800" dirty="0"/>
          </a:p>
          <a:p>
            <a:pPr marL="0" indent="0">
              <a:buNone/>
            </a:pPr>
            <a:endParaRPr lang="pl-PL" sz="2800" dirty="0"/>
          </a:p>
        </p:txBody>
      </p:sp>
    </p:spTree>
    <p:extLst>
      <p:ext uri="{BB962C8B-B14F-4D97-AF65-F5344CB8AC3E}">
        <p14:creationId xmlns:p14="http://schemas.microsoft.com/office/powerpoint/2010/main" val="798589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1921" y="452718"/>
            <a:ext cx="11956868" cy="1400530"/>
          </a:xfrm>
        </p:spPr>
        <p:txBody>
          <a:bodyPr/>
          <a:lstStyle/>
          <a:p>
            <a:r>
              <a:rPr lang="es-ES" b="1" dirty="0"/>
              <a:t>Plano de la ciudad de Batavia (hoy Yakarta</a:t>
            </a:r>
            <a:r>
              <a:rPr lang="es-ES" b="1" dirty="0" smtClean="0"/>
              <a:t>)</a:t>
            </a:r>
            <a:r>
              <a:rPr lang="pl-PL" b="1" dirty="0" smtClean="0"/>
              <a:t/>
            </a:r>
            <a:br>
              <a:rPr lang="pl-PL" b="1" dirty="0" smtClean="0"/>
            </a:br>
            <a:endParaRPr lang="pl-PL" sz="2800" b="1" dirty="0"/>
          </a:p>
        </p:txBody>
      </p:sp>
      <p:sp>
        <p:nvSpPr>
          <p:cNvPr id="7" name="Symbol zastępczy tekstu 6"/>
          <p:cNvSpPr>
            <a:spLocks noGrp="1"/>
          </p:cNvSpPr>
          <p:nvPr>
            <p:ph type="body" idx="1"/>
          </p:nvPr>
        </p:nvSpPr>
        <p:spPr/>
        <p:txBody>
          <a:bodyPr/>
          <a:lstStyle/>
          <a:p>
            <a:endParaRPr lang="pl-PL" dirty="0"/>
          </a:p>
        </p:txBody>
      </p:sp>
      <p:pic>
        <p:nvPicPr>
          <p:cNvPr id="6" name="Symbol zastępczy zawartości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178"/>
          <a:stretch/>
        </p:blipFill>
        <p:spPr>
          <a:xfrm>
            <a:off x="1103313" y="1276351"/>
            <a:ext cx="9718764" cy="5330386"/>
          </a:xfrm>
        </p:spPr>
      </p:pic>
    </p:spTree>
    <p:extLst>
      <p:ext uri="{BB962C8B-B14F-4D97-AF65-F5344CB8AC3E}">
        <p14:creationId xmlns:p14="http://schemas.microsoft.com/office/powerpoint/2010/main" val="895400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9006" y="759196"/>
            <a:ext cx="9841828" cy="1400530"/>
          </a:xfrm>
        </p:spPr>
        <p:txBody>
          <a:bodyPr/>
          <a:lstStyle/>
          <a:p>
            <a:r>
              <a:rPr lang="es-ES" sz="4000" b="1" dirty="0" smtClean="0"/>
              <a:t>La vergonzosa amistad del gobernador</a:t>
            </a:r>
            <a:endParaRPr lang="pl-PL" sz="4000" b="1" dirty="0"/>
          </a:p>
        </p:txBody>
      </p:sp>
      <p:sp>
        <p:nvSpPr>
          <p:cNvPr id="9" name="Symbol zastępczy zawartości 8"/>
          <p:cNvSpPr>
            <a:spLocks noGrp="1"/>
          </p:cNvSpPr>
          <p:nvPr>
            <p:ph idx="1"/>
          </p:nvPr>
        </p:nvSpPr>
        <p:spPr>
          <a:xfrm>
            <a:off x="209006" y="2159726"/>
            <a:ext cx="11695611" cy="4545874"/>
          </a:xfrm>
        </p:spPr>
        <p:txBody>
          <a:bodyPr>
            <a:normAutofit/>
          </a:bodyPr>
          <a:lstStyle/>
          <a:p>
            <a:pPr marL="0" indent="0" algn="just">
              <a:buNone/>
            </a:pPr>
            <a:r>
              <a:rPr lang="es-ES" sz="2800" dirty="0"/>
              <a:t>La historia es misteriosa. El protagonista del apócrifo, de hecho, un dictador sangriento que dispone del poder ilimitado - como el señor de la vida y la muerte - no tiene amigos. Su única alma gemela es </a:t>
            </a:r>
            <a:r>
              <a:rPr lang="es-ES" sz="2800" dirty="0" err="1"/>
              <a:t>Souw</a:t>
            </a:r>
            <a:r>
              <a:rPr lang="es-ES" sz="2800" dirty="0"/>
              <a:t> Bing Kong, un chino-usurero, que vive en un callejón sospechoso de Batavia. Esta amistad misteriosa y oculta - ¡porque es </a:t>
            </a:r>
            <a:r>
              <a:rPr lang="es-ES" sz="2800" dirty="0" smtClean="0"/>
              <a:t>vergonzosa! </a:t>
            </a:r>
            <a:r>
              <a:rPr lang="es-ES" sz="2800" dirty="0"/>
              <a:t>- hace que el gobernador omnipotente se escapa en secreto del palacio vigilado y “sin su guardia personal” hace la visita a su colega. ¿Por qué? Herbert </a:t>
            </a:r>
            <a:r>
              <a:rPr lang="es-ES" sz="2800" dirty="0" smtClean="0"/>
              <a:t>escribe:</a:t>
            </a:r>
            <a:r>
              <a:rPr lang="pl-PL" sz="2800" dirty="0" smtClean="0"/>
              <a:t> </a:t>
            </a:r>
            <a:endParaRPr lang="pl-PL" sz="2800" dirty="0"/>
          </a:p>
        </p:txBody>
      </p:sp>
    </p:spTree>
    <p:extLst>
      <p:ext uri="{BB962C8B-B14F-4D97-AF65-F5344CB8AC3E}">
        <p14:creationId xmlns:p14="http://schemas.microsoft.com/office/powerpoint/2010/main" val="90901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9006" y="213567"/>
            <a:ext cx="9404723" cy="1400530"/>
          </a:xfrm>
        </p:spPr>
        <p:txBody>
          <a:bodyPr/>
          <a:lstStyle/>
          <a:p>
            <a:r>
              <a:rPr lang="es-ES" sz="4000" b="1" dirty="0" smtClean="0"/>
              <a:t>La contabilidad- la forma más alta de la poesía</a:t>
            </a:r>
            <a:r>
              <a:rPr lang="pl-PL" sz="4000" b="1" dirty="0" smtClean="0"/>
              <a:t> </a:t>
            </a:r>
            <a:endParaRPr lang="pl-PL" sz="4000" b="1" dirty="0"/>
          </a:p>
        </p:txBody>
      </p:sp>
      <p:sp>
        <p:nvSpPr>
          <p:cNvPr id="9" name="Symbol zastępczy zawartości 8"/>
          <p:cNvSpPr>
            <a:spLocks noGrp="1"/>
          </p:cNvSpPr>
          <p:nvPr>
            <p:ph idx="1"/>
          </p:nvPr>
        </p:nvSpPr>
        <p:spPr>
          <a:xfrm>
            <a:off x="209006" y="1614097"/>
            <a:ext cx="11695611" cy="5024846"/>
          </a:xfrm>
        </p:spPr>
        <p:txBody>
          <a:bodyPr>
            <a:normAutofit/>
          </a:bodyPr>
          <a:lstStyle/>
          <a:p>
            <a:pPr marL="0" indent="0" algn="just">
              <a:buNone/>
            </a:pPr>
            <a:r>
              <a:rPr lang="es-ES" sz="2800" dirty="0"/>
              <a:t>Antes de tratar de entender el significado más profundo de este párrafo, y sobre todo, un </a:t>
            </a:r>
            <a:r>
              <a:rPr lang="es-ES" sz="2800" i="1" dirty="0"/>
              <a:t>pathos</a:t>
            </a:r>
            <a:r>
              <a:rPr lang="es-ES" sz="2800" dirty="0"/>
              <a:t> peculiar de la última frase, consideremos las formas históricas de la contabilidad a las cuales refiere. Sin esto será difícil de entender lo que filosóficamente elevado puede encontrarse en aquella "forma superior de la poesía", y, sobre todo, ¿por qué un europeo y un chino se reúnen en secreto como unos conjurados pertenecientes a una logia secreta? ¿Por qué motivo este encuentro entre culturas se produce en el ámbito de la teoría de la </a:t>
            </a:r>
            <a:r>
              <a:rPr lang="es-ES" sz="2800" dirty="0" smtClean="0"/>
              <a:t>contabilidad?</a:t>
            </a:r>
            <a:r>
              <a:rPr lang="pl-PL" sz="2800" dirty="0" smtClean="0"/>
              <a:t> </a:t>
            </a:r>
          </a:p>
          <a:p>
            <a:pPr marL="0" indent="0" algn="just">
              <a:buNone/>
            </a:pPr>
            <a:r>
              <a:rPr lang="pl-PL" sz="2800" dirty="0" smtClean="0"/>
              <a:t>                                         [</a:t>
            </a:r>
            <a:r>
              <a:rPr lang="es-ES" sz="2800" i="1" dirty="0" smtClean="0"/>
              <a:t>Retrato con marco negro</a:t>
            </a:r>
            <a:r>
              <a:rPr lang="pl-PL" sz="2800" dirty="0" smtClean="0"/>
              <a:t>, </a:t>
            </a:r>
            <a:r>
              <a:rPr lang="es-ES" sz="2800" dirty="0"/>
              <a:t>M</a:t>
            </a:r>
            <a:r>
              <a:rPr lang="pl-PL" sz="2800" dirty="0" smtClean="0"/>
              <a:t>NZW </a:t>
            </a:r>
            <a:r>
              <a:rPr lang="pl-PL" sz="2800" dirty="0"/>
              <a:t>121].</a:t>
            </a:r>
          </a:p>
          <a:p>
            <a:endParaRPr lang="pl-PL" sz="2800" dirty="0"/>
          </a:p>
        </p:txBody>
      </p:sp>
    </p:spTree>
    <p:extLst>
      <p:ext uri="{BB962C8B-B14F-4D97-AF65-F5344CB8AC3E}">
        <p14:creationId xmlns:p14="http://schemas.microsoft.com/office/powerpoint/2010/main" val="3250942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9006" y="513678"/>
            <a:ext cx="9404723" cy="1400530"/>
          </a:xfrm>
        </p:spPr>
        <p:txBody>
          <a:bodyPr/>
          <a:lstStyle/>
          <a:p>
            <a:r>
              <a:rPr lang="es-ES" sz="4000" b="1" dirty="0" smtClean="0"/>
              <a:t>¿De </a:t>
            </a:r>
            <a:r>
              <a:rPr lang="es-ES" sz="4000" b="1" dirty="0" err="1" smtClean="0"/>
              <a:t>dón</a:t>
            </a:r>
            <a:r>
              <a:rPr lang="pl-PL" sz="4000" b="1" dirty="0" smtClean="0"/>
              <a:t>de</a:t>
            </a:r>
            <a:r>
              <a:rPr lang="es-ES" sz="4000" b="1" dirty="0" smtClean="0"/>
              <a:t> este </a:t>
            </a:r>
            <a:r>
              <a:rPr lang="es-ES" sz="4000" b="1" i="1" dirty="0" smtClean="0">
                <a:solidFill>
                  <a:schemeClr val="tx1"/>
                </a:solidFill>
              </a:rPr>
              <a:t>pathos</a:t>
            </a:r>
            <a:r>
              <a:rPr lang="pl-PL" sz="4000" b="1" dirty="0" smtClean="0">
                <a:solidFill>
                  <a:schemeClr val="tx1"/>
                </a:solidFill>
              </a:rPr>
              <a:t>?</a:t>
            </a:r>
            <a:endParaRPr lang="pl-PL" sz="4000" b="1" dirty="0">
              <a:solidFill>
                <a:schemeClr val="tx1"/>
              </a:solidFill>
            </a:endParaRPr>
          </a:p>
        </p:txBody>
      </p:sp>
      <p:sp>
        <p:nvSpPr>
          <p:cNvPr id="9" name="Symbol zastępczy zawartości 8"/>
          <p:cNvSpPr>
            <a:spLocks noGrp="1"/>
          </p:cNvSpPr>
          <p:nvPr>
            <p:ph idx="1"/>
          </p:nvPr>
        </p:nvSpPr>
        <p:spPr>
          <a:xfrm>
            <a:off x="209006" y="1299351"/>
            <a:ext cx="11695611" cy="5220788"/>
          </a:xfrm>
        </p:spPr>
        <p:txBody>
          <a:bodyPr>
            <a:normAutofit lnSpcReduction="10000"/>
          </a:bodyPr>
          <a:lstStyle/>
          <a:p>
            <a:pPr marL="0" indent="0" algn="just">
              <a:buNone/>
            </a:pPr>
            <a:r>
              <a:rPr lang="es-ES" sz="2800" dirty="0"/>
              <a:t>¿De que hablaban? La teneduría de libros, que era una pasión oculta, más aún, era un amor del gobernador. Bing Kong le descubría los secretos de la manera china de hacer registros </a:t>
            </a:r>
            <a:r>
              <a:rPr lang="es-ES" sz="2800" dirty="0" smtClean="0"/>
              <a:t>comerciales, mientras </a:t>
            </a:r>
            <a:r>
              <a:rPr lang="es-ES" sz="2800" dirty="0"/>
              <a:t>que </a:t>
            </a:r>
            <a:r>
              <a:rPr lang="es-ES" sz="2800" dirty="0" err="1"/>
              <a:t>Coen</a:t>
            </a:r>
            <a:r>
              <a:rPr lang="es-ES" sz="2800" dirty="0"/>
              <a:t> resaltaba el encanto de la contabilidad italiana. Después de días llenos de trabajo duro, el gobernador de la colonia holandesa experimentaba el alivio del estrés, casi la felicidad física, cuando </a:t>
            </a:r>
            <a:r>
              <a:rPr lang="es-ES" sz="2800" dirty="0" smtClean="0"/>
              <a:t>pensaba </a:t>
            </a:r>
            <a:r>
              <a:rPr lang="es-ES" sz="2800" dirty="0"/>
              <a:t>en las hojas blancas de papel con dos columnas de cifras (…) debajo de “debe- tiene”, porque ellas ordenaban un mundo intrincado y oscuro, como las categorías éticas del bien y el mal. La contabilidad fue para </a:t>
            </a:r>
            <a:r>
              <a:rPr lang="es-ES" sz="2800" dirty="0" err="1"/>
              <a:t>Coen</a:t>
            </a:r>
            <a:r>
              <a:rPr lang="es-ES" sz="2800" dirty="0"/>
              <a:t> una forma más alta de la poesía - liberaba la armonía oculta de las cosas (</a:t>
            </a:r>
            <a:r>
              <a:rPr lang="es-ES" sz="2800" i="1" dirty="0"/>
              <a:t>Retrato </a:t>
            </a:r>
            <a:r>
              <a:rPr lang="es-ES" sz="2800" i="1" dirty="0" smtClean="0"/>
              <a:t>con marco negro</a:t>
            </a:r>
            <a:r>
              <a:rPr lang="es-ES" sz="2800" dirty="0" smtClean="0"/>
              <a:t>, </a:t>
            </a:r>
            <a:r>
              <a:rPr lang="es-ES" sz="2800" dirty="0"/>
              <a:t>MNW 121</a:t>
            </a:r>
            <a:r>
              <a:rPr lang="es-ES" sz="2800" dirty="0" smtClean="0"/>
              <a:t>).</a:t>
            </a:r>
            <a:endParaRPr lang="pl-PL" sz="2800" dirty="0"/>
          </a:p>
        </p:txBody>
      </p:sp>
    </p:spTree>
    <p:extLst>
      <p:ext uri="{BB962C8B-B14F-4D97-AF65-F5344CB8AC3E}">
        <p14:creationId xmlns:p14="http://schemas.microsoft.com/office/powerpoint/2010/main" val="3958768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9006" y="163995"/>
            <a:ext cx="9404723" cy="1400530"/>
          </a:xfrm>
        </p:spPr>
        <p:txBody>
          <a:bodyPr/>
          <a:lstStyle/>
          <a:p>
            <a:r>
              <a:rPr lang="es-ES" sz="4000" b="1" dirty="0" smtClean="0"/>
              <a:t>¿De dónde la </a:t>
            </a:r>
            <a:r>
              <a:rPr lang="pl-PL" sz="4000" b="1" dirty="0" smtClean="0"/>
              <a:t>idea?</a:t>
            </a:r>
            <a:endParaRPr lang="pl-PL" sz="4000" b="1" dirty="0"/>
          </a:p>
        </p:txBody>
      </p:sp>
      <p:sp>
        <p:nvSpPr>
          <p:cNvPr id="9" name="Symbol zastępczy zawartości 8"/>
          <p:cNvSpPr>
            <a:spLocks noGrp="1"/>
          </p:cNvSpPr>
          <p:nvPr>
            <p:ph idx="1"/>
          </p:nvPr>
        </p:nvSpPr>
        <p:spPr>
          <a:xfrm>
            <a:off x="209006" y="864260"/>
            <a:ext cx="11695611" cy="5486400"/>
          </a:xfrm>
        </p:spPr>
        <p:txBody>
          <a:bodyPr>
            <a:normAutofit/>
          </a:bodyPr>
          <a:lstStyle/>
          <a:p>
            <a:pPr marL="0" indent="0" algn="just">
              <a:buNone/>
            </a:pPr>
            <a:r>
              <a:rPr lang="es-ES" sz="2800" dirty="0" smtClean="0"/>
              <a:t>La </a:t>
            </a:r>
            <a:r>
              <a:rPr lang="es-ES" sz="2800" dirty="0"/>
              <a:t>idea</a:t>
            </a:r>
            <a:r>
              <a:rPr lang="es-ES" sz="2800" dirty="0">
                <a:solidFill>
                  <a:srgbClr val="FF0000"/>
                </a:solidFill>
              </a:rPr>
              <a:t> </a:t>
            </a:r>
            <a:r>
              <a:rPr lang="es-ES" sz="2800" dirty="0"/>
              <a:t>de la obra se basa en un pequeño </a:t>
            </a:r>
            <a:r>
              <a:rPr lang="es-ES" sz="2800" dirty="0" smtClean="0"/>
              <a:t>detalle de </a:t>
            </a:r>
            <a:r>
              <a:rPr lang="es-ES" sz="2800" dirty="0"/>
              <a:t>la biografía de </a:t>
            </a:r>
            <a:r>
              <a:rPr lang="es-ES" sz="2800" dirty="0" err="1"/>
              <a:t>Coen</a:t>
            </a:r>
            <a:r>
              <a:rPr lang="es-ES" sz="2800" dirty="0"/>
              <a:t>. </a:t>
            </a:r>
            <a:r>
              <a:rPr lang="es-ES" sz="2800" dirty="0" err="1"/>
              <a:t>Coen</a:t>
            </a:r>
            <a:r>
              <a:rPr lang="es-ES" sz="2800" dirty="0"/>
              <a:t> de joven estudió contabilidad y comercio en Roma, donde entonces vivía </a:t>
            </a:r>
            <a:r>
              <a:rPr lang="es-ES" sz="2800" dirty="0" err="1"/>
              <a:t>Justus</a:t>
            </a:r>
            <a:r>
              <a:rPr lang="es-ES" sz="2800" dirty="0"/>
              <a:t> </a:t>
            </a:r>
            <a:r>
              <a:rPr lang="es-ES" sz="2800" dirty="0" err="1"/>
              <a:t>Pescatore</a:t>
            </a:r>
            <a:r>
              <a:rPr lang="es-ES" sz="2800" dirty="0"/>
              <a:t> (</a:t>
            </a:r>
            <a:r>
              <a:rPr lang="es-ES" sz="2800" dirty="0" err="1"/>
              <a:t>Joost</a:t>
            </a:r>
            <a:r>
              <a:rPr lang="es-ES" sz="2800" dirty="0"/>
              <a:t> de </a:t>
            </a:r>
            <a:r>
              <a:rPr lang="es-ES" sz="2800" dirty="0" err="1"/>
              <a:t>Visscher</a:t>
            </a:r>
            <a:r>
              <a:rPr lang="es-ES" sz="2800" dirty="0"/>
              <a:t>), un holandés, también de </a:t>
            </a:r>
            <a:r>
              <a:rPr lang="es-ES" sz="2800" dirty="0" err="1"/>
              <a:t>Hoorn</a:t>
            </a:r>
            <a:r>
              <a:rPr lang="es-ES" sz="2800" dirty="0"/>
              <a:t>, tal vez un pariente </a:t>
            </a:r>
            <a:r>
              <a:rPr lang="es-ES" sz="2800" dirty="0" smtClean="0"/>
              <a:t>lejano suyo – </a:t>
            </a:r>
            <a:r>
              <a:rPr lang="es-ES" sz="2800" dirty="0" smtClean="0"/>
              <a:t>El </a:t>
            </a:r>
            <a:r>
              <a:rPr lang="es-ES" sz="2800" dirty="0" smtClean="0"/>
              <a:t>futuro hombre de estado trabajaba </a:t>
            </a:r>
            <a:r>
              <a:rPr lang="es-ES" sz="2800" dirty="0" smtClean="0"/>
              <a:t>para </a:t>
            </a:r>
            <a:r>
              <a:rPr lang="es-ES" sz="2800" dirty="0" err="1" smtClean="0"/>
              <a:t>Pescatore</a:t>
            </a:r>
            <a:r>
              <a:rPr lang="es-ES" sz="2800" dirty="0" smtClean="0"/>
              <a:t> y aprendía de él. </a:t>
            </a:r>
            <a:r>
              <a:rPr lang="es-ES" sz="2800" dirty="0" smtClean="0"/>
              <a:t>Allí </a:t>
            </a:r>
            <a:r>
              <a:rPr lang="es-ES" sz="2800" dirty="0"/>
              <a:t>aprendió "la contabilidad italiana”, una invención contemporánea que revolucionó el comercio europeo. Pues bien, uno de los grandes inventos del comercio, que revolucionó la economía monetaria de Europa y del mundo, fue la llamada “contabilidad doble”, </a:t>
            </a:r>
            <a:r>
              <a:rPr lang="es-ES" sz="2800" dirty="0" smtClean="0"/>
              <a:t>la cual, </a:t>
            </a:r>
            <a:r>
              <a:rPr lang="es-ES" sz="2800" dirty="0"/>
              <a:t>gracias a su claridad, facilitaba el cálculo de beneficios y pérdidas. Sin contabilidad doble no habría sido posible el capitalismo moderno.</a:t>
            </a:r>
          </a:p>
          <a:p>
            <a:pPr marL="0" indent="0">
              <a:buNone/>
            </a:pPr>
            <a:endParaRPr lang="es-ES" sz="2800" dirty="0"/>
          </a:p>
          <a:p>
            <a:pPr marL="0" indent="0">
              <a:buNone/>
            </a:pPr>
            <a:endParaRPr lang="pl-PL" sz="2800" dirty="0"/>
          </a:p>
          <a:p>
            <a:pPr marL="0" indent="0">
              <a:buNone/>
            </a:pPr>
            <a:endParaRPr lang="pl-PL" sz="2800" dirty="0"/>
          </a:p>
          <a:p>
            <a:pPr marL="0" indent="0">
              <a:buNone/>
            </a:pPr>
            <a:endParaRPr lang="pl-PL" sz="2800" dirty="0"/>
          </a:p>
        </p:txBody>
      </p:sp>
    </p:spTree>
    <p:extLst>
      <p:ext uri="{BB962C8B-B14F-4D97-AF65-F5344CB8AC3E}">
        <p14:creationId xmlns:p14="http://schemas.microsoft.com/office/powerpoint/2010/main" val="4094889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9006" y="304672"/>
            <a:ext cx="9404723" cy="1400530"/>
          </a:xfrm>
        </p:spPr>
        <p:txBody>
          <a:bodyPr/>
          <a:lstStyle/>
          <a:p>
            <a:r>
              <a:rPr lang="es-ES" sz="4000" b="1" dirty="0" smtClean="0"/>
              <a:t>La revolución </a:t>
            </a:r>
            <a:r>
              <a:rPr lang="es-ES" sz="4000" b="1" dirty="0" err="1" smtClean="0"/>
              <a:t>artimética</a:t>
            </a:r>
            <a:endParaRPr lang="pl-PL" sz="4000" b="1" dirty="0"/>
          </a:p>
        </p:txBody>
      </p:sp>
      <p:sp>
        <p:nvSpPr>
          <p:cNvPr id="9" name="Symbol zastępczy zawartości 8"/>
          <p:cNvSpPr>
            <a:spLocks noGrp="1"/>
          </p:cNvSpPr>
          <p:nvPr>
            <p:ph idx="1"/>
          </p:nvPr>
        </p:nvSpPr>
        <p:spPr>
          <a:xfrm>
            <a:off x="209006" y="1219201"/>
            <a:ext cx="11695611" cy="5486400"/>
          </a:xfrm>
        </p:spPr>
        <p:txBody>
          <a:bodyPr>
            <a:normAutofit/>
          </a:bodyPr>
          <a:lstStyle/>
          <a:p>
            <a:pPr marL="0" indent="0">
              <a:buNone/>
            </a:pPr>
            <a:r>
              <a:rPr lang="es-ES" sz="2800" dirty="0"/>
              <a:t>Los debates feroces de los historiadores acerca de la hora y lugar de este invento se deben al hecho de que este es uno de los determinantes más importantes del mundo moderno. Algunos ven los inicios de este método ya en la Pisa del siglo XII, que en aquel entonces era una potencia marítima y comercial. La prueba es un código del año 1202 que se exhibe en la Biblioteca de Florencia: Leonardo da Pisa, </a:t>
            </a:r>
            <a:r>
              <a:rPr lang="es-ES" sz="2800" i="1" dirty="0" err="1"/>
              <a:t>Liber</a:t>
            </a:r>
            <a:r>
              <a:rPr lang="es-ES" sz="2800" i="1" dirty="0"/>
              <a:t> </a:t>
            </a:r>
            <a:r>
              <a:rPr lang="es-ES" sz="2800" i="1" dirty="0" err="1"/>
              <a:t>abaci</a:t>
            </a:r>
            <a:r>
              <a:rPr lang="es-ES" sz="2800" dirty="0"/>
              <a:t>. En el siglo XI Pisa conquistó a Sicilia, entonces árabe. Además de una gran cantidad de oro trajo de Palermo los números arábigos y la idea de un cero inventado en la India. También introdujo los signos "más" y "menos</a:t>
            </a:r>
            <a:r>
              <a:rPr lang="es-ES" sz="2800" dirty="0" smtClean="0"/>
              <a:t>".</a:t>
            </a:r>
            <a:endParaRPr lang="pl-PL" sz="2800" dirty="0"/>
          </a:p>
        </p:txBody>
      </p:sp>
    </p:spTree>
    <p:extLst>
      <p:ext uri="{BB962C8B-B14F-4D97-AF65-F5344CB8AC3E}">
        <p14:creationId xmlns:p14="http://schemas.microsoft.com/office/powerpoint/2010/main" val="946783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4469" y="125683"/>
            <a:ext cx="10064745" cy="1400530"/>
          </a:xfrm>
        </p:spPr>
        <p:txBody>
          <a:bodyPr/>
          <a:lstStyle/>
          <a:p>
            <a:r>
              <a:rPr lang="pl-PL" sz="4000" b="1" dirty="0"/>
              <a:t>Leonardo da </a:t>
            </a:r>
            <a:r>
              <a:rPr lang="pl-PL" sz="4000" b="1" dirty="0" smtClean="0"/>
              <a:t>Pisa, </a:t>
            </a:r>
            <a:r>
              <a:rPr lang="pl-PL" sz="4000" b="1" i="1" dirty="0"/>
              <a:t>Liber </a:t>
            </a:r>
            <a:r>
              <a:rPr lang="pl-PL" sz="4000" b="1" i="1" dirty="0" err="1" smtClean="0"/>
              <a:t>abaci</a:t>
            </a:r>
            <a:r>
              <a:rPr lang="pl-PL" sz="4000" b="1" i="1" dirty="0" smtClean="0"/>
              <a:t> </a:t>
            </a:r>
            <a:r>
              <a:rPr lang="pl-PL" sz="4000" b="1" dirty="0" smtClean="0"/>
              <a:t>(AD 1202)</a:t>
            </a:r>
            <a:r>
              <a:rPr lang="pl-PL" sz="2800" dirty="0"/>
              <a:t/>
            </a:r>
            <a:br>
              <a:rPr lang="pl-PL" sz="2800" dirty="0"/>
            </a:br>
            <a:endParaRPr lang="pl-PL" sz="2800" b="1" dirty="0"/>
          </a:p>
        </p:txBody>
      </p:sp>
      <p:pic>
        <p:nvPicPr>
          <p:cNvPr id="4" name="Symbol zastępczy zawartości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4053" y="825948"/>
            <a:ext cx="4212614" cy="5605719"/>
          </a:xfrm>
        </p:spPr>
      </p:pic>
      <p:sp>
        <p:nvSpPr>
          <p:cNvPr id="8" name="Symbol zastępczy tekstu 7"/>
          <p:cNvSpPr>
            <a:spLocks noGrp="1"/>
          </p:cNvSpPr>
          <p:nvPr>
            <p:ph sz="half" idx="2"/>
          </p:nvPr>
        </p:nvSpPr>
        <p:spPr>
          <a:xfrm>
            <a:off x="6775269" y="5352156"/>
            <a:ext cx="4728754" cy="1079511"/>
          </a:xfrm>
        </p:spPr>
        <p:txBody>
          <a:bodyPr>
            <a:normAutofit/>
          </a:bodyPr>
          <a:lstStyle/>
          <a:p>
            <a:pPr marL="0" indent="0">
              <a:buNone/>
            </a:pPr>
            <a:r>
              <a:rPr lang="pl-PL" sz="2400" b="1" dirty="0"/>
              <a:t>Leonardo da </a:t>
            </a:r>
            <a:r>
              <a:rPr lang="pl-PL" sz="2400" b="1" dirty="0" smtClean="0"/>
              <a:t>Pisa</a:t>
            </a:r>
          </a:p>
          <a:p>
            <a:pPr marL="0" indent="0">
              <a:buNone/>
            </a:pPr>
            <a:r>
              <a:rPr lang="nl-NL" sz="2400" dirty="0" smtClean="0"/>
              <a:t>(</a:t>
            </a:r>
            <a:r>
              <a:rPr lang="de-DE" sz="2400" dirty="0" smtClean="0"/>
              <a:t>1170 </a:t>
            </a:r>
            <a:r>
              <a:rPr lang="es-ES" sz="2400" dirty="0" smtClean="0"/>
              <a:t>Pisa</a:t>
            </a:r>
            <a:r>
              <a:rPr lang="pl-PL" sz="2400" dirty="0" smtClean="0"/>
              <a:t> –</a:t>
            </a:r>
            <a:r>
              <a:rPr lang="de-DE" sz="2400" dirty="0" smtClean="0"/>
              <a:t> 1240</a:t>
            </a:r>
            <a:r>
              <a:rPr lang="nl-NL" sz="2400" dirty="0" smtClean="0"/>
              <a:t>)</a:t>
            </a:r>
            <a:endParaRPr lang="pl-PL" sz="2400" dirty="0" smtClean="0">
              <a:latin typeface="Arial" panose="020B0604020202020204" pitchFamily="34" charset="0"/>
              <a:cs typeface="Arial" panose="020B0604020202020204" pitchFamily="34" charset="0"/>
            </a:endParaRPr>
          </a:p>
        </p:txBody>
      </p:sp>
      <p:pic>
        <p:nvPicPr>
          <p:cNvPr id="9" name="Symbol zastępczy zawartości 3"/>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775269" y="1004062"/>
            <a:ext cx="3663945" cy="4190025"/>
          </a:xfrm>
          <a:prstGeom prst="rect">
            <a:avLst/>
          </a:prstGeom>
        </p:spPr>
      </p:pic>
    </p:spTree>
    <p:extLst>
      <p:ext uri="{BB962C8B-B14F-4D97-AF65-F5344CB8AC3E}">
        <p14:creationId xmlns:p14="http://schemas.microsoft.com/office/powerpoint/2010/main" val="2756001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3526" y="131982"/>
            <a:ext cx="10064745" cy="1400530"/>
          </a:xfrm>
        </p:spPr>
        <p:txBody>
          <a:bodyPr/>
          <a:lstStyle/>
          <a:p>
            <a:r>
              <a:rPr lang="pl-PL" sz="4000" b="1" dirty="0"/>
              <a:t>Leonardo da </a:t>
            </a:r>
            <a:r>
              <a:rPr lang="pl-PL" sz="4000" b="1" dirty="0" smtClean="0"/>
              <a:t>Pisa, </a:t>
            </a:r>
            <a:r>
              <a:rPr lang="pl-PL" sz="4000" b="1" i="1" dirty="0"/>
              <a:t>Liber </a:t>
            </a:r>
            <a:r>
              <a:rPr lang="pl-PL" sz="4000" b="1" i="1" dirty="0" err="1" smtClean="0"/>
              <a:t>abaci</a:t>
            </a:r>
            <a:r>
              <a:rPr lang="pl-PL" sz="4000" b="1" i="1" dirty="0" smtClean="0"/>
              <a:t> </a:t>
            </a:r>
            <a:r>
              <a:rPr lang="pl-PL" sz="4000" b="1" dirty="0" smtClean="0"/>
              <a:t>(AD 1202)</a:t>
            </a:r>
            <a:r>
              <a:rPr lang="pl-PL" sz="2800" dirty="0"/>
              <a:t/>
            </a:r>
            <a:br>
              <a:rPr lang="pl-PL" sz="2800" dirty="0"/>
            </a:br>
            <a:endParaRPr lang="pl-PL" sz="2800" b="1" dirty="0"/>
          </a:p>
        </p:txBody>
      </p:sp>
      <p:sp>
        <p:nvSpPr>
          <p:cNvPr id="8" name="Symbol zastępczy tekstu 7"/>
          <p:cNvSpPr>
            <a:spLocks noGrp="1"/>
          </p:cNvSpPr>
          <p:nvPr>
            <p:ph sz="half" idx="2"/>
          </p:nvPr>
        </p:nvSpPr>
        <p:spPr>
          <a:xfrm>
            <a:off x="4824549" y="5211179"/>
            <a:ext cx="6287589" cy="1079511"/>
          </a:xfrm>
        </p:spPr>
        <p:txBody>
          <a:bodyPr>
            <a:normAutofit/>
          </a:bodyPr>
          <a:lstStyle/>
          <a:p>
            <a:pPr marL="0" indent="0">
              <a:buNone/>
            </a:pPr>
            <a:r>
              <a:rPr lang="pl-PL" sz="2400" b="1" i="1" dirty="0" smtClean="0">
                <a:latin typeface="Arial" panose="020B0604020202020204" pitchFamily="34" charset="0"/>
                <a:cs typeface="Arial" panose="020B0604020202020204" pitchFamily="34" charset="0"/>
              </a:rPr>
              <a:t>Liber </a:t>
            </a:r>
            <a:r>
              <a:rPr lang="pl-PL" sz="2400" b="1" i="1" dirty="0" err="1" smtClean="0">
                <a:latin typeface="Arial" panose="020B0604020202020204" pitchFamily="34" charset="0"/>
                <a:cs typeface="Arial" panose="020B0604020202020204" pitchFamily="34" charset="0"/>
              </a:rPr>
              <a:t>abaci</a:t>
            </a:r>
            <a:r>
              <a:rPr lang="pl-PL" sz="2400" b="1" i="1" dirty="0" smtClean="0">
                <a:latin typeface="Arial" panose="020B0604020202020204" pitchFamily="34" charset="0"/>
                <a:cs typeface="Arial" panose="020B0604020202020204" pitchFamily="34" charset="0"/>
              </a:rPr>
              <a:t> </a:t>
            </a:r>
            <a:r>
              <a:rPr lang="pl-PL" sz="2400" dirty="0" smtClean="0">
                <a:latin typeface="Arial" panose="020B0604020202020204" pitchFamily="34" charset="0"/>
                <a:cs typeface="Arial" panose="020B0604020202020204" pitchFamily="34" charset="0"/>
              </a:rPr>
              <a:t>(</a:t>
            </a:r>
            <a:r>
              <a:rPr lang="pl-PL" sz="2400" dirty="0" err="1" smtClean="0">
                <a:latin typeface="Arial" panose="020B0604020202020204" pitchFamily="34" charset="0"/>
                <a:cs typeface="Arial" panose="020B0604020202020204" pitchFamily="34" charset="0"/>
              </a:rPr>
              <a:t>Bibliot</a:t>
            </a:r>
            <a:r>
              <a:rPr lang="es-ES" sz="2400" dirty="0" err="1" smtClean="0">
                <a:latin typeface="Arial" panose="020B0604020202020204" pitchFamily="34" charset="0"/>
                <a:cs typeface="Arial" panose="020B0604020202020204" pitchFamily="34" charset="0"/>
              </a:rPr>
              <a:t>eca</a:t>
            </a:r>
            <a:r>
              <a:rPr lang="es-ES" sz="2400" dirty="0" smtClean="0">
                <a:latin typeface="Arial" panose="020B0604020202020204" pitchFamily="34" charset="0"/>
                <a:cs typeface="Arial" panose="020B0604020202020204" pitchFamily="34" charset="0"/>
              </a:rPr>
              <a:t> de Florencia</a:t>
            </a:r>
            <a:r>
              <a:rPr lang="pl-PL" sz="2400" dirty="0" smtClean="0">
                <a:latin typeface="Arial" panose="020B0604020202020204" pitchFamily="34" charset="0"/>
                <a:cs typeface="Arial" panose="020B0604020202020204" pitchFamily="34" charset="0"/>
              </a:rPr>
              <a:t>)</a:t>
            </a:r>
          </a:p>
          <a:p>
            <a:pPr marL="0" indent="0">
              <a:buNone/>
            </a:pPr>
            <a:r>
              <a:rPr lang="es-ES" sz="2400" dirty="0" smtClean="0">
                <a:latin typeface="Arial" panose="020B0604020202020204" pitchFamily="34" charset="0"/>
                <a:cs typeface="Arial" panose="020B0604020202020204" pitchFamily="34" charset="0"/>
              </a:rPr>
              <a:t>A la izquierda</a:t>
            </a:r>
            <a:r>
              <a:rPr lang="pl-PL" sz="24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números </a:t>
            </a:r>
            <a:r>
              <a:rPr lang="es-ES" sz="2400" dirty="0" err="1" smtClean="0">
                <a:latin typeface="Arial" panose="020B0604020202020204" pitchFamily="34" charset="0"/>
                <a:cs typeface="Arial" panose="020B0604020202020204" pitchFamily="34" charset="0"/>
              </a:rPr>
              <a:t>arabigos</a:t>
            </a:r>
            <a:endParaRPr lang="pl-PL" sz="2400" dirty="0" smtClean="0">
              <a:latin typeface="Arial" panose="020B0604020202020204" pitchFamily="34" charset="0"/>
              <a:cs typeface="Arial" panose="020B0604020202020204" pitchFamily="34" charset="0"/>
            </a:endParaRPr>
          </a:p>
        </p:txBody>
      </p:sp>
      <p:pic>
        <p:nvPicPr>
          <p:cNvPr id="10" name="Symbol zastępczy zawartości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901" y="832247"/>
            <a:ext cx="3728891" cy="5590543"/>
          </a:xfrm>
          <a:prstGeom prst="rect">
            <a:avLst/>
          </a:prstGeom>
        </p:spPr>
      </p:pic>
      <p:pic>
        <p:nvPicPr>
          <p:cNvPr id="7" name="Symbol zastępczy zawartości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37167" y="832247"/>
            <a:ext cx="6574971" cy="4378932"/>
          </a:xfrm>
        </p:spPr>
      </p:pic>
    </p:spTree>
    <p:extLst>
      <p:ext uri="{BB962C8B-B14F-4D97-AF65-F5344CB8AC3E}">
        <p14:creationId xmlns:p14="http://schemas.microsoft.com/office/powerpoint/2010/main" val="979177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4137" y="670432"/>
            <a:ext cx="10466026" cy="1400530"/>
          </a:xfrm>
        </p:spPr>
        <p:txBody>
          <a:bodyPr/>
          <a:lstStyle/>
          <a:p>
            <a:r>
              <a:rPr lang="es-ES" sz="4000" b="1" i="1" dirty="0" smtClean="0"/>
              <a:t>La civilización en los ensayos de Herbert</a:t>
            </a:r>
            <a:r>
              <a:rPr lang="pl-PL" sz="4000" b="1" i="1" dirty="0" smtClean="0"/>
              <a:t> </a:t>
            </a:r>
            <a:r>
              <a:rPr lang="pl-PL" sz="4000" b="1" dirty="0" smtClean="0"/>
              <a:t/>
            </a:r>
            <a:br>
              <a:rPr lang="pl-PL" sz="4000" b="1" dirty="0" smtClean="0"/>
            </a:br>
            <a:r>
              <a:rPr lang="pl-PL" sz="4000" b="1" dirty="0" smtClean="0"/>
              <a:t/>
            </a:r>
            <a:br>
              <a:rPr lang="pl-PL" sz="4000" b="1" dirty="0" smtClean="0"/>
            </a:br>
            <a:r>
              <a:rPr lang="pl-PL" sz="4000" b="1" dirty="0" smtClean="0"/>
              <a:t>                  </a:t>
            </a:r>
            <a:r>
              <a:rPr lang="pl-PL" sz="4000" b="1" dirty="0"/>
              <a:t/>
            </a:r>
            <a:br>
              <a:rPr lang="pl-PL" sz="4000" b="1" dirty="0"/>
            </a:br>
            <a:endParaRPr lang="pl-PL" sz="4000" b="1" dirty="0"/>
          </a:p>
        </p:txBody>
      </p:sp>
      <p:sp>
        <p:nvSpPr>
          <p:cNvPr id="3" name="Symbol zastępczy zawartości 2"/>
          <p:cNvSpPr>
            <a:spLocks noGrp="1"/>
          </p:cNvSpPr>
          <p:nvPr>
            <p:ph idx="1"/>
          </p:nvPr>
        </p:nvSpPr>
        <p:spPr>
          <a:xfrm>
            <a:off x="444137" y="2070962"/>
            <a:ext cx="11538857" cy="4913313"/>
          </a:xfrm>
        </p:spPr>
        <p:txBody>
          <a:bodyPr>
            <a:noAutofit/>
          </a:bodyPr>
          <a:lstStyle/>
          <a:p>
            <a:pPr marL="0" indent="0" algn="just">
              <a:buNone/>
            </a:pPr>
            <a:r>
              <a:rPr lang="es-ES" sz="2800" dirty="0"/>
              <a:t>La civilización en ensayos de Herbert siempre se considera desde el punto de vista del funcionamiento de la economía </a:t>
            </a:r>
            <a:r>
              <a:rPr lang="es-ES" sz="2800" dirty="0" smtClean="0"/>
              <a:t>y</a:t>
            </a:r>
            <a:r>
              <a:rPr lang="es-ES" sz="2800" dirty="0"/>
              <a:t>, sobre todo, la libertad del comercio, la ley estable (incluida la ley comercial) y la paz tan necesaria para la economía. Por </a:t>
            </a:r>
            <a:r>
              <a:rPr lang="es-ES" sz="2800" dirty="0" smtClean="0"/>
              <a:t>ello, </a:t>
            </a:r>
            <a:r>
              <a:rPr lang="es-ES" sz="2800" dirty="0"/>
              <a:t>las épocas históricas importantes o las figuras del ámbito de la política a menudo son valoradas de acuerdo con sus méritos o deméritos en relación al desarrollo </a:t>
            </a:r>
            <a:r>
              <a:rPr lang="es-ES" sz="2800" dirty="0" smtClean="0"/>
              <a:t>económico.</a:t>
            </a:r>
            <a:r>
              <a:rPr lang="pl-PL" sz="2800" dirty="0" smtClean="0"/>
              <a:t> </a:t>
            </a:r>
            <a:endParaRPr lang="pl-PL" sz="2800" dirty="0"/>
          </a:p>
        </p:txBody>
      </p:sp>
    </p:spTree>
    <p:extLst>
      <p:ext uri="{BB962C8B-B14F-4D97-AF65-F5344CB8AC3E}">
        <p14:creationId xmlns:p14="http://schemas.microsoft.com/office/powerpoint/2010/main" val="2006348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9006" y="398457"/>
            <a:ext cx="11086011" cy="1400530"/>
          </a:xfrm>
        </p:spPr>
        <p:txBody>
          <a:bodyPr/>
          <a:lstStyle/>
          <a:p>
            <a:r>
              <a:rPr lang="es-ES" sz="4000" b="1" dirty="0" smtClean="0"/>
              <a:t>“Debe</a:t>
            </a:r>
            <a:r>
              <a:rPr lang="pl-PL" sz="4000" b="1" dirty="0" smtClean="0"/>
              <a:t>” – </a:t>
            </a:r>
            <a:r>
              <a:rPr lang="es-ES" sz="4000" b="1" dirty="0" smtClean="0"/>
              <a:t>“Tiene</a:t>
            </a:r>
            <a:r>
              <a:rPr lang="pl-PL" sz="4000" b="1" dirty="0" smtClean="0"/>
              <a:t>” </a:t>
            </a:r>
            <a:r>
              <a:rPr lang="es-ES" sz="4000" b="1" dirty="0" smtClean="0"/>
              <a:t>y el nacimiento del capitalismo</a:t>
            </a:r>
            <a:endParaRPr lang="pl-PL" sz="4000" b="1" dirty="0"/>
          </a:p>
        </p:txBody>
      </p:sp>
      <p:sp>
        <p:nvSpPr>
          <p:cNvPr id="9" name="Symbol zastępczy zawartości 8"/>
          <p:cNvSpPr>
            <a:spLocks noGrp="1"/>
          </p:cNvSpPr>
          <p:nvPr>
            <p:ph idx="1"/>
          </p:nvPr>
        </p:nvSpPr>
        <p:spPr>
          <a:xfrm>
            <a:off x="209006" y="1798987"/>
            <a:ext cx="11695611" cy="5486400"/>
          </a:xfrm>
        </p:spPr>
        <p:txBody>
          <a:bodyPr>
            <a:normAutofit/>
          </a:bodyPr>
          <a:lstStyle/>
          <a:p>
            <a:pPr marL="0" indent="0">
              <a:buNone/>
            </a:pPr>
            <a:r>
              <a:rPr lang="es-ES" sz="2800" dirty="0"/>
              <a:t>Otros argumentan que el principio de la doble entrada se aplica en la práctica a principios del siglo XV en Génova, unas décadas antes de su fórmula madura matemática descrita por el "padre de la contabilidad", franciscano Luca </a:t>
            </a:r>
            <a:r>
              <a:rPr lang="es-ES" sz="2800" dirty="0" err="1"/>
              <a:t>Pacioli</a:t>
            </a:r>
            <a:r>
              <a:rPr lang="es-ES" sz="2800" dirty="0"/>
              <a:t> en su obra </a:t>
            </a:r>
            <a:r>
              <a:rPr lang="es-ES" sz="2800" i="1" dirty="0" err="1"/>
              <a:t>Summa</a:t>
            </a:r>
            <a:r>
              <a:rPr lang="es-ES" sz="2800" i="1" dirty="0"/>
              <a:t> de </a:t>
            </a:r>
            <a:r>
              <a:rPr lang="es-ES" sz="2800" i="1" dirty="0" err="1"/>
              <a:t>arithmetica</a:t>
            </a:r>
            <a:r>
              <a:rPr lang="es-ES" sz="2800" i="1" dirty="0"/>
              <a:t>, geometría, </a:t>
            </a:r>
            <a:r>
              <a:rPr lang="es-ES" sz="2800" i="1" dirty="0" err="1"/>
              <a:t>proportioni</a:t>
            </a:r>
            <a:r>
              <a:rPr lang="es-ES" sz="2800" i="1" dirty="0"/>
              <a:t> et </a:t>
            </a:r>
            <a:r>
              <a:rPr lang="es-ES" sz="2800" i="1" dirty="0" err="1"/>
              <a:t>proportionalita</a:t>
            </a:r>
            <a:r>
              <a:rPr lang="es-ES" sz="2800" dirty="0"/>
              <a:t>, editada en 1494 en Venecia. La introducción del principio de la contabilidad doble permitió el chequeo rápido de la balanza de cuentas de la empresa y, sobre todo, se convirtió en la base para el desarrollo del capitalismo, lo que llevó al predominio de la pequeña Europa </a:t>
            </a:r>
            <a:r>
              <a:rPr lang="es-ES" sz="2800" dirty="0" smtClean="0"/>
              <a:t>sobre </a:t>
            </a:r>
            <a:r>
              <a:rPr lang="es-ES" sz="2800" dirty="0"/>
              <a:t>el resto del </a:t>
            </a:r>
            <a:r>
              <a:rPr lang="es-ES" sz="2800" dirty="0" smtClean="0"/>
              <a:t>mundo.</a:t>
            </a:r>
            <a:endParaRPr lang="pl-PL" sz="2800" dirty="0"/>
          </a:p>
        </p:txBody>
      </p:sp>
    </p:spTree>
    <p:extLst>
      <p:ext uri="{BB962C8B-B14F-4D97-AF65-F5344CB8AC3E}">
        <p14:creationId xmlns:p14="http://schemas.microsoft.com/office/powerpoint/2010/main" val="2636906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1589" y="336698"/>
            <a:ext cx="11861074" cy="1400530"/>
          </a:xfrm>
        </p:spPr>
        <p:txBody>
          <a:bodyPr/>
          <a:lstStyle/>
          <a:p>
            <a:r>
              <a:rPr lang="pl-PL" sz="4000" b="1" dirty="0" err="1"/>
              <a:t>Luca</a:t>
            </a:r>
            <a:r>
              <a:rPr lang="pl-PL" sz="4000" b="1" dirty="0"/>
              <a:t> </a:t>
            </a:r>
            <a:r>
              <a:rPr lang="pl-PL" sz="4000" b="1" dirty="0" err="1" smtClean="0"/>
              <a:t>Pacioli</a:t>
            </a:r>
            <a:r>
              <a:rPr lang="pl-PL" sz="4000" b="1" dirty="0" smtClean="0"/>
              <a:t>, </a:t>
            </a:r>
            <a:r>
              <a:rPr lang="it-IT" sz="4000" b="1" i="1" dirty="0"/>
              <a:t>Summa de arithmetica, geometria, proportioni et proportionalità</a:t>
            </a:r>
            <a:r>
              <a:rPr lang="it-IT" sz="4000" b="1" dirty="0"/>
              <a:t> </a:t>
            </a:r>
            <a:r>
              <a:rPr lang="pl-PL" sz="4000" b="1" dirty="0" smtClean="0"/>
              <a:t>(</a:t>
            </a:r>
            <a:r>
              <a:rPr lang="it-IT" sz="4000" b="1" dirty="0" smtClean="0"/>
              <a:t>1494</a:t>
            </a:r>
            <a:r>
              <a:rPr lang="pl-PL" sz="4000" b="1" dirty="0" smtClean="0"/>
              <a:t>)</a:t>
            </a:r>
            <a:r>
              <a:rPr lang="it-IT" sz="4000" b="1" dirty="0" smtClean="0"/>
              <a:t> </a:t>
            </a:r>
            <a:endParaRPr lang="pl-PL" sz="4000" b="1" dirty="0"/>
          </a:p>
        </p:txBody>
      </p:sp>
      <p:sp>
        <p:nvSpPr>
          <p:cNvPr id="8" name="Symbol zastępczy tekstu 7"/>
          <p:cNvSpPr>
            <a:spLocks noGrp="1"/>
          </p:cNvSpPr>
          <p:nvPr>
            <p:ph sz="half" idx="2"/>
          </p:nvPr>
        </p:nvSpPr>
        <p:spPr>
          <a:xfrm>
            <a:off x="6653349" y="5695758"/>
            <a:ext cx="5399314" cy="1079511"/>
          </a:xfrm>
        </p:spPr>
        <p:txBody>
          <a:bodyPr>
            <a:normAutofit lnSpcReduction="10000"/>
          </a:bodyPr>
          <a:lstStyle/>
          <a:p>
            <a:pPr marL="0" indent="0">
              <a:buNone/>
            </a:pPr>
            <a:r>
              <a:rPr lang="it-IT" sz="2400" b="1" i="1" dirty="0"/>
              <a:t>Summa de arithmetica, </a:t>
            </a:r>
            <a:r>
              <a:rPr lang="it-IT" sz="2400" b="1" i="1" dirty="0" smtClean="0"/>
              <a:t>geometria</a:t>
            </a:r>
            <a:r>
              <a:rPr lang="it-IT" sz="2400" b="1" i="1" dirty="0"/>
              <a:t>, proportioni et </a:t>
            </a:r>
            <a:r>
              <a:rPr lang="it-IT" sz="2400" b="1" i="1" dirty="0" smtClean="0"/>
              <a:t>proportionalità</a:t>
            </a:r>
            <a:r>
              <a:rPr lang="pl-PL" sz="2400" b="1" i="1" dirty="0" smtClean="0"/>
              <a:t>                           </a:t>
            </a:r>
            <a:r>
              <a:rPr lang="pl-PL" sz="2400" dirty="0" smtClean="0"/>
              <a:t>(</a:t>
            </a:r>
            <a:r>
              <a:rPr lang="es-ES" sz="2400" dirty="0" smtClean="0"/>
              <a:t>Venecia, </a:t>
            </a:r>
            <a:r>
              <a:rPr lang="pl-PL" sz="2400" dirty="0" smtClean="0"/>
              <a:t>1494)</a:t>
            </a:r>
            <a:endParaRPr lang="pl-PL" sz="2400" dirty="0" smtClean="0">
              <a:latin typeface="Arial" panose="020B0604020202020204" pitchFamily="34" charset="0"/>
              <a:cs typeface="Arial" panose="020B0604020202020204" pitchFamily="34" charset="0"/>
            </a:endParaRPr>
          </a:p>
        </p:txBody>
      </p:sp>
      <p:pic>
        <p:nvPicPr>
          <p:cNvPr id="4" name="Symbol zastępczy zawartości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75999" y="1884914"/>
            <a:ext cx="5967705" cy="4973086"/>
          </a:xfrm>
        </p:spPr>
      </p:pic>
      <p:pic>
        <p:nvPicPr>
          <p:cNvPr id="9" name="Symbol zastępczy zawartości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9392" y="1884914"/>
            <a:ext cx="2563614" cy="3663155"/>
          </a:xfrm>
          <a:prstGeom prst="rect">
            <a:avLst/>
          </a:prstGeom>
        </p:spPr>
      </p:pic>
    </p:spTree>
    <p:extLst>
      <p:ext uri="{BB962C8B-B14F-4D97-AF65-F5344CB8AC3E}">
        <p14:creationId xmlns:p14="http://schemas.microsoft.com/office/powerpoint/2010/main" val="812768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1885" y="513677"/>
            <a:ext cx="11564984" cy="827442"/>
          </a:xfrm>
        </p:spPr>
        <p:txBody>
          <a:bodyPr/>
          <a:lstStyle/>
          <a:p>
            <a:r>
              <a:rPr lang="pl-PL" sz="4000" b="1" dirty="0" smtClean="0"/>
              <a:t>Si</a:t>
            </a:r>
            <a:r>
              <a:rPr lang="es-ES" sz="4000" b="1" dirty="0" err="1" smtClean="0"/>
              <a:t>ete</a:t>
            </a:r>
            <a:r>
              <a:rPr lang="es-ES" sz="4000" b="1" dirty="0" smtClean="0"/>
              <a:t> sistemas chinos de contabilidad</a:t>
            </a:r>
            <a:r>
              <a:rPr lang="pl-PL" sz="4000" b="1" dirty="0" smtClean="0"/>
              <a:t> </a:t>
            </a:r>
            <a:endParaRPr lang="pl-PL" sz="4000" b="1" dirty="0"/>
          </a:p>
        </p:txBody>
      </p:sp>
      <p:sp>
        <p:nvSpPr>
          <p:cNvPr id="4" name="Symbol zastępczy zawartości 3"/>
          <p:cNvSpPr>
            <a:spLocks noGrp="1"/>
          </p:cNvSpPr>
          <p:nvPr>
            <p:ph idx="1"/>
          </p:nvPr>
        </p:nvSpPr>
        <p:spPr>
          <a:xfrm>
            <a:off x="391885" y="1341119"/>
            <a:ext cx="11164390" cy="5199017"/>
          </a:xfrm>
        </p:spPr>
        <p:txBody>
          <a:bodyPr>
            <a:normAutofit fontScale="92500" lnSpcReduction="10000"/>
          </a:bodyPr>
          <a:lstStyle/>
          <a:p>
            <a:pPr marL="0" indent="0" algn="just">
              <a:buNone/>
            </a:pPr>
            <a:r>
              <a:rPr lang="es-ES" sz="2800" dirty="0"/>
              <a:t>Puesto que ya sabemos que el gobernador </a:t>
            </a:r>
            <a:r>
              <a:rPr lang="es-ES" sz="2800" dirty="0" err="1"/>
              <a:t>Coen</a:t>
            </a:r>
            <a:r>
              <a:rPr lang="es-ES" sz="2800" dirty="0"/>
              <a:t> exaltó los encantos de la contabilidad italiana, entonces preguntemos ¿qué </a:t>
            </a:r>
            <a:r>
              <a:rPr lang="es-ES" sz="2800" dirty="0" smtClean="0"/>
              <a:t>era lo </a:t>
            </a:r>
            <a:r>
              <a:rPr lang="es-ES" sz="2800" dirty="0"/>
              <a:t>que le impresionó en las cuentas de los chinos? La tradición china de los registros económicos, que suma al menos tres mil años, tiene siete etapas básicas del desarrollo. Teniendo en cuenta que no todos eran conocidos en el momento de la reunión de los protagonistas </a:t>
            </a:r>
            <a:r>
              <a:rPr lang="es-ES" sz="2800" dirty="0" smtClean="0"/>
              <a:t>de </a:t>
            </a:r>
            <a:r>
              <a:rPr lang="es-ES" sz="2800" i="1" dirty="0" smtClean="0"/>
              <a:t>Retrato con marco negro</a:t>
            </a:r>
            <a:r>
              <a:rPr lang="es-ES" sz="2800" dirty="0"/>
              <a:t>, y tratando de responder a la pregunta cuál de los métodos más impresionaba al gobernador holandés, se debería tener en cuenta tres de ellos, porque otros nacieron en el siglo XVIII, es decir, después de la muerte de </a:t>
            </a:r>
            <a:r>
              <a:rPr lang="es-ES" sz="2800" dirty="0" err="1"/>
              <a:t>Coen</a:t>
            </a:r>
            <a:r>
              <a:rPr lang="es-ES" sz="2800" dirty="0"/>
              <a:t>.</a:t>
            </a:r>
          </a:p>
          <a:p>
            <a:pPr marL="0" indent="0" algn="just">
              <a:buNone/>
            </a:pPr>
            <a:r>
              <a:rPr lang="es-ES" sz="2800" dirty="0"/>
              <a:t>Los dos primeros métodos pertenecen a la llamada contabilidad única y por lo tanto no podían impresionar el holandés.</a:t>
            </a:r>
          </a:p>
          <a:p>
            <a:pPr marL="0" indent="0">
              <a:buNone/>
            </a:pPr>
            <a:endParaRPr lang="es-ES" sz="2800" dirty="0"/>
          </a:p>
          <a:p>
            <a:pPr marL="0" indent="0">
              <a:buNone/>
            </a:pPr>
            <a:endParaRPr lang="pl-PL" sz="2800" dirty="0"/>
          </a:p>
        </p:txBody>
      </p:sp>
    </p:spTree>
    <p:extLst>
      <p:ext uri="{BB962C8B-B14F-4D97-AF65-F5344CB8AC3E}">
        <p14:creationId xmlns:p14="http://schemas.microsoft.com/office/powerpoint/2010/main" val="648277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8640" y="452718"/>
            <a:ext cx="9831978" cy="1400530"/>
          </a:xfrm>
        </p:spPr>
        <p:txBody>
          <a:bodyPr/>
          <a:lstStyle/>
          <a:p>
            <a:r>
              <a:rPr lang="es-ES" b="1" dirty="0"/>
              <a:t>Contabilidad de la Puerta del </a:t>
            </a:r>
            <a:r>
              <a:rPr lang="es-ES" b="1" dirty="0" smtClean="0"/>
              <a:t>Dragón </a:t>
            </a:r>
            <a:r>
              <a:rPr lang="pl-PL" b="1" dirty="0" smtClean="0"/>
              <a:t>(</a:t>
            </a:r>
            <a:r>
              <a:rPr lang="pl-PL" b="1" i="1" dirty="0" err="1"/>
              <a:t>Longmen</a:t>
            </a:r>
            <a:r>
              <a:rPr lang="pl-PL" b="1" i="1" dirty="0"/>
              <a:t> </a:t>
            </a:r>
            <a:r>
              <a:rPr lang="pl-PL" b="1" i="1" dirty="0" err="1"/>
              <a:t>Zhang</a:t>
            </a:r>
            <a:r>
              <a:rPr lang="pl-PL" b="1" dirty="0"/>
              <a:t>) </a:t>
            </a:r>
          </a:p>
        </p:txBody>
      </p:sp>
      <p:sp>
        <p:nvSpPr>
          <p:cNvPr id="4" name="Symbol zastępczy zawartości 3"/>
          <p:cNvSpPr>
            <a:spLocks noGrp="1"/>
          </p:cNvSpPr>
          <p:nvPr>
            <p:ph idx="1"/>
          </p:nvPr>
        </p:nvSpPr>
        <p:spPr>
          <a:xfrm>
            <a:off x="548640" y="1968581"/>
            <a:ext cx="11164390" cy="4293326"/>
          </a:xfrm>
        </p:spPr>
        <p:txBody>
          <a:bodyPr>
            <a:normAutofit fontScale="85000" lnSpcReduction="10000"/>
          </a:bodyPr>
          <a:lstStyle/>
          <a:p>
            <a:pPr marL="0" indent="0" algn="just">
              <a:buNone/>
            </a:pPr>
            <a:r>
              <a:rPr lang="es-ES" sz="2800" dirty="0"/>
              <a:t>Entonces, ¿qué interesó al gobernador y qué método practicaba durante los encuentros clandestinos con un prestamista chino? Parece que se trata de la contabilidad de la Puerta del Dragón. </a:t>
            </a:r>
            <a:r>
              <a:rPr lang="es-ES" sz="2800" dirty="0" err="1"/>
              <a:t>Jacek</a:t>
            </a:r>
            <a:r>
              <a:rPr lang="es-ES" sz="2800" dirty="0"/>
              <a:t> </a:t>
            </a:r>
            <a:r>
              <a:rPr lang="es-ES" sz="2800" dirty="0" err="1"/>
              <a:t>Adamek</a:t>
            </a:r>
            <a:r>
              <a:rPr lang="es-ES" sz="2800" dirty="0"/>
              <a:t> la describe así:</a:t>
            </a:r>
          </a:p>
          <a:p>
            <a:pPr marL="0" indent="0" algn="just">
              <a:buNone/>
            </a:pPr>
            <a:r>
              <a:rPr lang="es-ES" sz="2800" dirty="0"/>
              <a:t>La contabilidad de la Puerta del Dragón (</a:t>
            </a:r>
            <a:r>
              <a:rPr lang="es-ES" sz="2800" dirty="0" err="1"/>
              <a:t>Longmen</a:t>
            </a:r>
            <a:r>
              <a:rPr lang="es-ES" sz="2800" dirty="0"/>
              <a:t> Zhang) fue una respuesta al desarrollo de las semillas de la economía capitalista basado en el aumento de la actividad económica de los comerciantes, talleres familiares, bancos, casas de empeño y el uso de la financiación reembolsable como una forma de la ayuda financiera a la actividad económica y en la financiación del Estado. Este modelo fue la primera fórmula desarrollada de la así llamada “contabilidad doble” en la historia de la contabilidad china.</a:t>
            </a:r>
          </a:p>
          <a:p>
            <a:pPr marL="0" indent="0" algn="just">
              <a:buNone/>
            </a:pPr>
            <a:endParaRPr lang="es-ES" sz="2800" dirty="0"/>
          </a:p>
          <a:p>
            <a:pPr marL="0" indent="0">
              <a:buNone/>
            </a:pPr>
            <a:endParaRPr lang="pl-PL" sz="2800" dirty="0"/>
          </a:p>
        </p:txBody>
      </p:sp>
    </p:spTree>
    <p:extLst>
      <p:ext uri="{BB962C8B-B14F-4D97-AF65-F5344CB8AC3E}">
        <p14:creationId xmlns:p14="http://schemas.microsoft.com/office/powerpoint/2010/main" val="637331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507" y="386168"/>
            <a:ext cx="10004200" cy="1184494"/>
          </a:xfrm>
        </p:spPr>
        <p:txBody>
          <a:bodyPr/>
          <a:lstStyle/>
          <a:p>
            <a:r>
              <a:rPr lang="es-ES" b="1" dirty="0" smtClean="0"/>
              <a:t>La poesía y la contabilidad- describen el mundo</a:t>
            </a:r>
            <a:endParaRPr lang="pl-PL" b="1" dirty="0"/>
          </a:p>
        </p:txBody>
      </p:sp>
      <p:sp>
        <p:nvSpPr>
          <p:cNvPr id="4" name="Symbol zastępczy zawartości 3"/>
          <p:cNvSpPr>
            <a:spLocks noGrp="1"/>
          </p:cNvSpPr>
          <p:nvPr>
            <p:ph idx="1"/>
          </p:nvPr>
        </p:nvSpPr>
        <p:spPr>
          <a:xfrm>
            <a:off x="313507" y="1852645"/>
            <a:ext cx="11504024" cy="4606835"/>
          </a:xfrm>
        </p:spPr>
        <p:txBody>
          <a:bodyPr>
            <a:normAutofit fontScale="92500"/>
          </a:bodyPr>
          <a:lstStyle/>
          <a:p>
            <a:pPr marL="0" indent="0" algn="just">
              <a:buNone/>
            </a:pPr>
            <a:r>
              <a:rPr lang="es-ES" sz="2800" dirty="0"/>
              <a:t>Aquí está la solución del enigma de la historia económica anotado en las páginas de la literatura, y, al mismo tiempo, un hilo invisible, un pacto secreto de iniciación más elevada, que une las dos áreas principales de la vida creativa: la poesía y la contabilidad. Se puede conjeturar razonablemente que en opinión de Herbert todo el arte es una forma de la </a:t>
            </a:r>
            <a:r>
              <a:rPr lang="es-ES" sz="2800" dirty="0" smtClean="0"/>
              <a:t>“conspiración</a:t>
            </a:r>
            <a:r>
              <a:rPr lang="es-ES" sz="2800" dirty="0"/>
              <a:t>” entendida de esta manera. Hay que reconocer que esta denominación patética e hipérbole poética, al mismo tiempo, en la cual el registro contable "desencadena una armonía oculta de las cosas", y así revela Logos </a:t>
            </a:r>
            <a:r>
              <a:rPr lang="es-ES" sz="2800" dirty="0" smtClean="0"/>
              <a:t>(¡!), </a:t>
            </a:r>
            <a:r>
              <a:rPr lang="es-ES" sz="2800" dirty="0"/>
              <a:t>forman un concepto inusual, pero nada indica que el poeta lo utiliza en broma o como una </a:t>
            </a:r>
            <a:r>
              <a:rPr lang="es-ES" sz="2800" dirty="0" smtClean="0"/>
              <a:t>ironía.</a:t>
            </a:r>
            <a:r>
              <a:rPr lang="pl-PL" sz="2800" dirty="0" smtClean="0"/>
              <a:t> </a:t>
            </a:r>
            <a:endParaRPr lang="pl-PL" sz="2800" dirty="0"/>
          </a:p>
        </p:txBody>
      </p:sp>
    </p:spTree>
    <p:extLst>
      <p:ext uri="{BB962C8B-B14F-4D97-AF65-F5344CB8AC3E}">
        <p14:creationId xmlns:p14="http://schemas.microsoft.com/office/powerpoint/2010/main" val="1087314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507" y="618181"/>
            <a:ext cx="9831978" cy="766482"/>
          </a:xfrm>
        </p:spPr>
        <p:txBody>
          <a:bodyPr/>
          <a:lstStyle/>
          <a:p>
            <a:r>
              <a:rPr lang="es-ES" b="1" dirty="0" smtClean="0"/>
              <a:t>“Debe</a:t>
            </a:r>
            <a:r>
              <a:rPr lang="pl-PL" b="1" dirty="0" smtClean="0"/>
              <a:t>” </a:t>
            </a:r>
            <a:r>
              <a:rPr lang="pl-PL" b="1" dirty="0"/>
              <a:t>– </a:t>
            </a:r>
            <a:r>
              <a:rPr lang="pl-PL" b="1" dirty="0" smtClean="0"/>
              <a:t>„</a:t>
            </a:r>
            <a:r>
              <a:rPr lang="es-ES" b="1" dirty="0" smtClean="0"/>
              <a:t>Tiene”</a:t>
            </a:r>
            <a:endParaRPr lang="pl-PL" b="1" dirty="0"/>
          </a:p>
        </p:txBody>
      </p:sp>
      <p:sp>
        <p:nvSpPr>
          <p:cNvPr id="4" name="Symbol zastępczy zawartości 3"/>
          <p:cNvSpPr>
            <a:spLocks noGrp="1"/>
          </p:cNvSpPr>
          <p:nvPr>
            <p:ph idx="1"/>
          </p:nvPr>
        </p:nvSpPr>
        <p:spPr>
          <a:xfrm>
            <a:off x="313507" y="1985555"/>
            <a:ext cx="11251476" cy="4937760"/>
          </a:xfrm>
        </p:spPr>
        <p:txBody>
          <a:bodyPr>
            <a:normAutofit/>
          </a:bodyPr>
          <a:lstStyle/>
          <a:p>
            <a:pPr marL="0" indent="0" algn="just">
              <a:buNone/>
            </a:pPr>
            <a:r>
              <a:rPr lang="es-ES" sz="2800" dirty="0"/>
              <a:t>La similitud metafórica proviene de la posibilidad de registrar, de explorar la estructura secreta de la realidad visible. Eso es porque el libro contable se eleva a un símbolo de una descripción honesta del mundo, como la poesía, cuya tarea </a:t>
            </a:r>
            <a:r>
              <a:rPr lang="es-ES" sz="2800" dirty="0" smtClean="0"/>
              <a:t>consiste en la </a:t>
            </a:r>
            <a:r>
              <a:rPr lang="es-ES" sz="2800" dirty="0"/>
              <a:t>presentación escrupulosa/honesta de la verdad. La capacidad </a:t>
            </a:r>
            <a:r>
              <a:rPr lang="es-ES" sz="2800" dirty="0" err="1"/>
              <a:t>epifánica</a:t>
            </a:r>
            <a:r>
              <a:rPr lang="es-ES" sz="2800" dirty="0"/>
              <a:t> de la poesía y la contabilidad </a:t>
            </a:r>
            <a:r>
              <a:rPr lang="es-ES" sz="2800" dirty="0" smtClean="0"/>
              <a:t>está </a:t>
            </a:r>
            <a:r>
              <a:rPr lang="es-ES" sz="2800" dirty="0" smtClean="0"/>
              <a:t>relacionada </a:t>
            </a:r>
            <a:r>
              <a:rPr lang="es-ES" sz="2800" dirty="0" smtClean="0"/>
              <a:t>con </a:t>
            </a:r>
            <a:r>
              <a:rPr lang="es-ES" sz="2800" dirty="0"/>
              <a:t>las capacidades de las dos </a:t>
            </a:r>
            <a:r>
              <a:rPr lang="es-ES" sz="2800" dirty="0" smtClean="0"/>
              <a:t>artes </a:t>
            </a:r>
            <a:r>
              <a:rPr lang="es-ES" sz="2800" dirty="0"/>
              <a:t>de revelar la esencia oculta bajo el caos de acontecimientos enredados y sus valoraciones </a:t>
            </a:r>
            <a:r>
              <a:rPr lang="es-ES" sz="2800" dirty="0" smtClean="0"/>
              <a:t>ambiguas.</a:t>
            </a:r>
            <a:endParaRPr lang="pl-PL" sz="2800" dirty="0"/>
          </a:p>
          <a:p>
            <a:pPr marL="0" indent="0">
              <a:buNone/>
            </a:pPr>
            <a:endParaRPr lang="pl-PL" sz="2800" dirty="0"/>
          </a:p>
          <a:p>
            <a:pPr marL="0" indent="0">
              <a:buNone/>
            </a:pPr>
            <a:endParaRPr lang="pl-PL" sz="2800" dirty="0"/>
          </a:p>
          <a:p>
            <a:pPr marL="0" indent="0">
              <a:buNone/>
            </a:pPr>
            <a:endParaRPr lang="pl-PL" sz="2800" dirty="0"/>
          </a:p>
        </p:txBody>
      </p:sp>
    </p:spTree>
    <p:extLst>
      <p:ext uri="{BB962C8B-B14F-4D97-AF65-F5344CB8AC3E}">
        <p14:creationId xmlns:p14="http://schemas.microsoft.com/office/powerpoint/2010/main" val="2257729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506" y="618181"/>
            <a:ext cx="11791407" cy="1950848"/>
          </a:xfrm>
        </p:spPr>
        <p:txBody>
          <a:bodyPr/>
          <a:lstStyle/>
          <a:p>
            <a:r>
              <a:rPr lang="pl-PL" sz="5400" b="1" i="1" dirty="0" smtClean="0">
                <a:solidFill>
                  <a:srgbClr val="FFC000"/>
                </a:solidFill>
              </a:rPr>
              <a:t>Ha</a:t>
            </a:r>
            <a:r>
              <a:rPr lang="es-ES" sz="5400" b="1" i="1" dirty="0">
                <a:solidFill>
                  <a:srgbClr val="FFC000"/>
                </a:solidFill>
              </a:rPr>
              <a:t>c</a:t>
            </a:r>
            <a:r>
              <a:rPr lang="pl-PL" sz="5400" b="1" i="1" dirty="0" err="1" smtClean="0">
                <a:solidFill>
                  <a:srgbClr val="FFC000"/>
                </a:solidFill>
              </a:rPr>
              <a:t>eldama</a:t>
            </a:r>
            <a:r>
              <a:rPr lang="pl-PL" sz="5400" b="1" dirty="0" smtClean="0">
                <a:solidFill>
                  <a:srgbClr val="FFC000"/>
                </a:solidFill>
              </a:rPr>
              <a:t> -</a:t>
            </a:r>
            <a:r>
              <a:rPr lang="es-ES" sz="5400" b="1" dirty="0" smtClean="0">
                <a:solidFill>
                  <a:srgbClr val="FFC000"/>
                </a:solidFill>
              </a:rPr>
              <a:t> La frontera</a:t>
            </a:r>
            <a:br>
              <a:rPr lang="es-ES" sz="5400" b="1" dirty="0" smtClean="0">
                <a:solidFill>
                  <a:srgbClr val="FFC000"/>
                </a:solidFill>
              </a:rPr>
            </a:br>
            <a:r>
              <a:rPr lang="es-ES" sz="5400" b="1" dirty="0" smtClean="0">
                <a:solidFill>
                  <a:srgbClr val="FFC000"/>
                </a:solidFill>
              </a:rPr>
              <a:t>entre </a:t>
            </a:r>
            <a:r>
              <a:rPr lang="es-ES" sz="5400" b="1" dirty="0">
                <a:solidFill>
                  <a:srgbClr val="FFC000"/>
                </a:solidFill>
              </a:rPr>
              <a:t>la ética y la </a:t>
            </a:r>
            <a:r>
              <a:rPr lang="es-ES" sz="5400" b="1" dirty="0" smtClean="0">
                <a:solidFill>
                  <a:srgbClr val="FFC000"/>
                </a:solidFill>
              </a:rPr>
              <a:t>contabilidad</a:t>
            </a:r>
            <a:r>
              <a:rPr lang="pl-PL" dirty="0"/>
              <a:t/>
            </a:r>
            <a:br>
              <a:rPr lang="pl-PL" dirty="0"/>
            </a:br>
            <a:endParaRPr lang="pl-PL" b="1" dirty="0"/>
          </a:p>
        </p:txBody>
      </p:sp>
      <p:sp>
        <p:nvSpPr>
          <p:cNvPr id="4" name="Symbol zastępczy zawartości 3"/>
          <p:cNvSpPr>
            <a:spLocks noGrp="1"/>
          </p:cNvSpPr>
          <p:nvPr>
            <p:ph idx="1"/>
          </p:nvPr>
        </p:nvSpPr>
        <p:spPr>
          <a:xfrm>
            <a:off x="313507" y="2390502"/>
            <a:ext cx="11251476" cy="3879669"/>
          </a:xfrm>
        </p:spPr>
        <p:txBody>
          <a:bodyPr>
            <a:normAutofit lnSpcReduction="10000"/>
          </a:bodyPr>
          <a:lstStyle/>
          <a:p>
            <a:pPr marL="0" indent="0">
              <a:buNone/>
            </a:pPr>
            <a:endParaRPr lang="pl-PL" sz="2800" dirty="0"/>
          </a:p>
          <a:p>
            <a:pPr marL="0" indent="0" algn="just">
              <a:buNone/>
            </a:pPr>
            <a:r>
              <a:rPr lang="es-ES" sz="2800" dirty="0" err="1"/>
              <a:t>Zbigniew</a:t>
            </a:r>
            <a:r>
              <a:rPr lang="es-ES" sz="2800" dirty="0"/>
              <a:t> Herbert reconciliaba en su personalidad ambas pasiones: la ética y el registro. La </a:t>
            </a:r>
            <a:r>
              <a:rPr lang="es-ES" sz="2800" dirty="0" err="1"/>
              <a:t>inconspicuidad</a:t>
            </a:r>
            <a:r>
              <a:rPr lang="es-ES" sz="2800" dirty="0"/>
              <a:t> de la contabilidad y su simplicidad permiten una descripción </a:t>
            </a:r>
            <a:r>
              <a:rPr lang="es-ES" sz="2800" dirty="0" smtClean="0"/>
              <a:t>honesta</a:t>
            </a:r>
            <a:r>
              <a:rPr lang="es-ES" sz="2800" dirty="0" smtClean="0"/>
              <a:t> </a:t>
            </a:r>
            <a:r>
              <a:rPr lang="es-ES" sz="2800" dirty="0"/>
              <a:t>de la realidad. No es de extrañar que en el poema </a:t>
            </a:r>
            <a:r>
              <a:rPr lang="es-ES" sz="2800" i="1" dirty="0" err="1" smtClean="0"/>
              <a:t>Haceldama</a:t>
            </a:r>
            <a:r>
              <a:rPr lang="es-ES" sz="2800" dirty="0" smtClean="0"/>
              <a:t> </a:t>
            </a:r>
            <a:r>
              <a:rPr lang="es-ES" sz="2800" dirty="0"/>
              <a:t>(</a:t>
            </a:r>
            <a:r>
              <a:rPr lang="es-ES" sz="2800" i="1" dirty="0"/>
              <a:t>Don Cogito</a:t>
            </a:r>
            <a:r>
              <a:rPr lang="es-ES" sz="2800" dirty="0"/>
              <a:t>) problemas morales relacionados con el asesinato de Jesucristo y la valoración </a:t>
            </a:r>
            <a:r>
              <a:rPr lang="es-ES" sz="2800" dirty="0" smtClean="0"/>
              <a:t>de </a:t>
            </a:r>
            <a:r>
              <a:rPr lang="es-ES" sz="2800" dirty="0"/>
              <a:t>una traición modélica fueron descritos con el vocabulario del campo de </a:t>
            </a:r>
            <a:r>
              <a:rPr lang="es-ES" sz="2800" dirty="0" smtClean="0"/>
              <a:t>contabilidad:</a:t>
            </a:r>
            <a:endParaRPr lang="pl-PL" sz="2800" dirty="0"/>
          </a:p>
          <a:p>
            <a:pPr marL="0" indent="0">
              <a:buNone/>
            </a:pPr>
            <a:endParaRPr lang="pl-PL" sz="2800" dirty="0"/>
          </a:p>
          <a:p>
            <a:pPr marL="0" indent="0">
              <a:buNone/>
            </a:pPr>
            <a:endParaRPr lang="pl-PL" sz="2800" dirty="0"/>
          </a:p>
        </p:txBody>
      </p:sp>
    </p:spTree>
    <p:extLst>
      <p:ext uri="{BB962C8B-B14F-4D97-AF65-F5344CB8AC3E}">
        <p14:creationId xmlns:p14="http://schemas.microsoft.com/office/powerpoint/2010/main" val="1324698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9686531" y="4308272"/>
            <a:ext cx="2368732" cy="2297244"/>
          </a:xfrm>
        </p:spPr>
        <p:txBody>
          <a:bodyPr/>
          <a:lstStyle/>
          <a:p>
            <a:r>
              <a:rPr lang="es-ES" sz="2400" b="1" dirty="0"/>
              <a:t>Rembrandt </a:t>
            </a:r>
            <a:r>
              <a:rPr lang="es-ES" sz="2400" b="1" i="1" dirty="0"/>
              <a:t>Judas devolviendo las treinta monedas de </a:t>
            </a:r>
            <a:r>
              <a:rPr lang="es-ES" sz="2400" b="1" i="1" dirty="0" smtClean="0"/>
              <a:t>plata</a:t>
            </a:r>
            <a:r>
              <a:rPr lang="pl-PL" sz="2400" b="1" i="1" dirty="0" smtClean="0"/>
              <a:t> </a:t>
            </a:r>
            <a:r>
              <a:rPr lang="pl-PL" sz="2400" dirty="0"/>
              <a:t>(1629)</a:t>
            </a:r>
          </a:p>
        </p:txBody>
      </p:sp>
      <p:pic>
        <p:nvPicPr>
          <p:cNvPr id="7" name="Symbol zastępczy zawartości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393" y="49420"/>
            <a:ext cx="8534400" cy="6717139"/>
          </a:xfrm>
        </p:spPr>
      </p:pic>
    </p:spTree>
    <p:extLst>
      <p:ext uri="{BB962C8B-B14F-4D97-AF65-F5344CB8AC3E}">
        <p14:creationId xmlns:p14="http://schemas.microsoft.com/office/powerpoint/2010/main" val="744732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9966" y="513806"/>
            <a:ext cx="10101943" cy="905691"/>
          </a:xfrm>
        </p:spPr>
        <p:txBody>
          <a:bodyPr/>
          <a:lstStyle/>
          <a:p>
            <a:r>
              <a:rPr lang="pl-PL" sz="2800" b="1" i="1" dirty="0" smtClean="0">
                <a:solidFill>
                  <a:schemeClr val="accent3"/>
                </a:solidFill>
              </a:rPr>
              <a:t>Ha</a:t>
            </a:r>
            <a:r>
              <a:rPr lang="es-ES" sz="2800" b="1" i="1" dirty="0" smtClean="0">
                <a:solidFill>
                  <a:schemeClr val="accent3"/>
                </a:solidFill>
              </a:rPr>
              <a:t>c</a:t>
            </a:r>
            <a:r>
              <a:rPr lang="pl-PL" sz="2800" b="1" i="1" dirty="0" err="1" smtClean="0">
                <a:solidFill>
                  <a:schemeClr val="accent3"/>
                </a:solidFill>
              </a:rPr>
              <a:t>eldama</a:t>
            </a:r>
            <a:r>
              <a:rPr lang="pl-PL" sz="2800" b="1" dirty="0" smtClean="0">
                <a:solidFill>
                  <a:schemeClr val="accent3"/>
                </a:solidFill>
              </a:rPr>
              <a:t>. </a:t>
            </a:r>
            <a:r>
              <a:rPr lang="es-ES" sz="2800" b="1" dirty="0" smtClean="0"/>
              <a:t>La frontera entra la ética y la contabilidad </a:t>
            </a:r>
            <a:r>
              <a:rPr lang="pl-PL" sz="2800" b="1" dirty="0" smtClean="0"/>
              <a:t>(1)</a:t>
            </a:r>
            <a:r>
              <a:rPr lang="pl-PL" dirty="0"/>
              <a:t/>
            </a:r>
            <a:br>
              <a:rPr lang="pl-PL" dirty="0"/>
            </a:br>
            <a:endParaRPr lang="pl-PL" b="1" dirty="0"/>
          </a:p>
        </p:txBody>
      </p:sp>
      <p:sp>
        <p:nvSpPr>
          <p:cNvPr id="7" name="Symbol zastępczy zawartości 6"/>
          <p:cNvSpPr>
            <a:spLocks noGrp="1"/>
          </p:cNvSpPr>
          <p:nvPr>
            <p:ph sz="half" idx="1"/>
          </p:nvPr>
        </p:nvSpPr>
        <p:spPr>
          <a:xfrm>
            <a:off x="269966" y="1719607"/>
            <a:ext cx="6440323" cy="4937759"/>
          </a:xfrm>
        </p:spPr>
        <p:txBody>
          <a:bodyPr>
            <a:noAutofit/>
          </a:bodyPr>
          <a:lstStyle/>
          <a:p>
            <a:pPr marL="0" indent="0">
              <a:buNone/>
            </a:pPr>
            <a:r>
              <a:rPr lang="es-ES" sz="2200" b="1" dirty="0" smtClean="0"/>
              <a:t>Los sacerdotes tienen un problema</a:t>
            </a:r>
            <a:r>
              <a:rPr lang="pl-PL" sz="2200" b="1" dirty="0" smtClean="0"/>
              <a:t> </a:t>
            </a:r>
            <a:endParaRPr lang="pl-PL" sz="2200" b="1" dirty="0"/>
          </a:p>
          <a:p>
            <a:pPr marL="0" indent="0">
              <a:buNone/>
            </a:pPr>
            <a:r>
              <a:rPr lang="es-ES" sz="2200" b="1" dirty="0" smtClean="0"/>
              <a:t>en la frontera entre la ética y </a:t>
            </a:r>
            <a:r>
              <a:rPr lang="es-ES" sz="2200" b="1" dirty="0" smtClean="0">
                <a:solidFill>
                  <a:srgbClr val="FFFF00"/>
                </a:solidFill>
              </a:rPr>
              <a:t>la contabilidad</a:t>
            </a:r>
            <a:endParaRPr lang="pl-PL" sz="2200" b="1" dirty="0">
              <a:solidFill>
                <a:srgbClr val="FFFF00"/>
              </a:solidFill>
            </a:endParaRPr>
          </a:p>
          <a:p>
            <a:pPr marL="0" indent="0">
              <a:buNone/>
            </a:pPr>
            <a:endParaRPr lang="es-ES" sz="2200" b="1" dirty="0" smtClean="0"/>
          </a:p>
          <a:p>
            <a:pPr marL="0" indent="0">
              <a:buNone/>
            </a:pPr>
            <a:r>
              <a:rPr lang="es-ES" sz="2200" b="1" dirty="0"/>
              <a:t>q</a:t>
            </a:r>
            <a:r>
              <a:rPr lang="es-ES" sz="2200" b="1" dirty="0" smtClean="0"/>
              <a:t>ué hacer con</a:t>
            </a:r>
            <a:r>
              <a:rPr lang="es-ES" sz="2200" b="1" dirty="0"/>
              <a:t> </a:t>
            </a:r>
            <a:r>
              <a:rPr lang="es-ES" sz="2200" b="1" dirty="0" smtClean="0">
                <a:solidFill>
                  <a:srgbClr val="FFFF00"/>
                </a:solidFill>
              </a:rPr>
              <a:t>las monedas de plata</a:t>
            </a:r>
            <a:endParaRPr lang="pl-PL" sz="2200" b="1" dirty="0">
              <a:solidFill>
                <a:srgbClr val="FFFF00"/>
              </a:solidFill>
            </a:endParaRPr>
          </a:p>
          <a:p>
            <a:pPr marL="0" indent="0">
              <a:buNone/>
            </a:pPr>
            <a:r>
              <a:rPr lang="es-ES" sz="2200" b="1" dirty="0"/>
              <a:t>q</a:t>
            </a:r>
            <a:r>
              <a:rPr lang="es-ES" sz="2200" b="1" dirty="0" smtClean="0"/>
              <a:t>ue Judas les arrojó a los pies</a:t>
            </a:r>
            <a:endParaRPr lang="pl-PL" sz="2200" b="1" dirty="0"/>
          </a:p>
          <a:p>
            <a:pPr marL="0" indent="0">
              <a:buNone/>
            </a:pPr>
            <a:endParaRPr lang="pl-PL" sz="2200" b="1" dirty="0"/>
          </a:p>
          <a:p>
            <a:pPr marL="0" indent="0">
              <a:buNone/>
            </a:pPr>
            <a:r>
              <a:rPr lang="es-ES" sz="2200" b="1" dirty="0">
                <a:solidFill>
                  <a:srgbClr val="FFFF00"/>
                </a:solidFill>
              </a:rPr>
              <a:t>l</a:t>
            </a:r>
            <a:r>
              <a:rPr lang="es-ES" sz="2200" b="1" dirty="0" smtClean="0">
                <a:solidFill>
                  <a:srgbClr val="FFFF00"/>
                </a:solidFill>
              </a:rPr>
              <a:t>a s</a:t>
            </a:r>
            <a:r>
              <a:rPr lang="pl-PL" sz="2200" b="1" dirty="0" err="1" smtClean="0">
                <a:solidFill>
                  <a:srgbClr val="FFFF00"/>
                </a:solidFill>
              </a:rPr>
              <a:t>uma</a:t>
            </a:r>
            <a:r>
              <a:rPr lang="pl-PL" sz="2200" b="1" dirty="0" smtClean="0">
                <a:solidFill>
                  <a:srgbClr val="FFFF00"/>
                </a:solidFill>
              </a:rPr>
              <a:t> </a:t>
            </a:r>
            <a:r>
              <a:rPr lang="es-ES" sz="2200" b="1" dirty="0" smtClean="0"/>
              <a:t>quedó registrada</a:t>
            </a:r>
            <a:endParaRPr lang="pl-PL" sz="2200" b="1" dirty="0"/>
          </a:p>
          <a:p>
            <a:pPr marL="0" indent="0">
              <a:buNone/>
            </a:pPr>
            <a:r>
              <a:rPr lang="es-ES" sz="2200" b="1" dirty="0">
                <a:solidFill>
                  <a:srgbClr val="FFFF00"/>
                </a:solidFill>
              </a:rPr>
              <a:t>e</a:t>
            </a:r>
            <a:r>
              <a:rPr lang="es-ES" sz="2200" b="1" dirty="0" smtClean="0">
                <a:solidFill>
                  <a:srgbClr val="FFFF00"/>
                </a:solidFill>
              </a:rPr>
              <a:t>n la columna de los gastos</a:t>
            </a:r>
            <a:endParaRPr lang="pl-PL" sz="2200" b="1" dirty="0">
              <a:solidFill>
                <a:srgbClr val="FFFF00"/>
              </a:solidFill>
            </a:endParaRPr>
          </a:p>
          <a:p>
            <a:pPr marL="0" indent="0">
              <a:buNone/>
            </a:pPr>
            <a:r>
              <a:rPr lang="es-ES" sz="2200" b="1" dirty="0"/>
              <a:t>m</a:t>
            </a:r>
            <a:r>
              <a:rPr lang="es-ES" sz="2200" b="1" dirty="0" smtClean="0"/>
              <a:t>as los cronistas la anotarán</a:t>
            </a:r>
            <a:endParaRPr lang="pl-PL" sz="2200" b="1" dirty="0"/>
          </a:p>
          <a:p>
            <a:pPr marL="0" indent="0">
              <a:buNone/>
            </a:pPr>
            <a:r>
              <a:rPr lang="es-ES" sz="2200" b="1" dirty="0"/>
              <a:t>e</a:t>
            </a:r>
            <a:r>
              <a:rPr lang="es-ES" sz="2200" b="1" dirty="0" smtClean="0"/>
              <a:t>n la columna de las leyendas</a:t>
            </a:r>
            <a:endParaRPr lang="pl-PL" sz="2200" b="1" dirty="0"/>
          </a:p>
          <a:p>
            <a:pPr marL="0" indent="0">
              <a:buNone/>
            </a:pPr>
            <a:endParaRPr lang="pl-PL" sz="2200" dirty="0"/>
          </a:p>
        </p:txBody>
      </p:sp>
      <p:pic>
        <p:nvPicPr>
          <p:cNvPr id="4" name="Symbol zastępczy zawartości 3"/>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602" r="19396"/>
          <a:stretch/>
        </p:blipFill>
        <p:spPr>
          <a:xfrm>
            <a:off x="7004640" y="1636136"/>
            <a:ext cx="5040000" cy="5021230"/>
          </a:xfrm>
        </p:spPr>
      </p:pic>
    </p:spTree>
    <p:extLst>
      <p:ext uri="{BB962C8B-B14F-4D97-AF65-F5344CB8AC3E}">
        <p14:creationId xmlns:p14="http://schemas.microsoft.com/office/powerpoint/2010/main" val="2831110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9965" y="609601"/>
            <a:ext cx="10101943" cy="992778"/>
          </a:xfrm>
        </p:spPr>
        <p:txBody>
          <a:bodyPr/>
          <a:lstStyle/>
          <a:p>
            <a:r>
              <a:rPr lang="pl-PL" sz="3200" b="1" i="1" dirty="0" smtClean="0">
                <a:solidFill>
                  <a:schemeClr val="accent3"/>
                </a:solidFill>
              </a:rPr>
              <a:t>Ha</a:t>
            </a:r>
            <a:r>
              <a:rPr lang="es-ES" sz="3200" b="1" i="1" dirty="0" smtClean="0">
                <a:solidFill>
                  <a:schemeClr val="accent3"/>
                </a:solidFill>
              </a:rPr>
              <a:t>c</a:t>
            </a:r>
            <a:r>
              <a:rPr lang="pl-PL" sz="3200" b="1" i="1" dirty="0" err="1" smtClean="0">
                <a:solidFill>
                  <a:schemeClr val="accent3"/>
                </a:solidFill>
              </a:rPr>
              <a:t>eldama</a:t>
            </a:r>
            <a:r>
              <a:rPr lang="pl-PL" sz="3200" b="1" dirty="0" smtClean="0">
                <a:solidFill>
                  <a:schemeClr val="accent3"/>
                </a:solidFill>
              </a:rPr>
              <a:t>. </a:t>
            </a:r>
            <a:r>
              <a:rPr lang="es-ES" sz="3200" b="1" dirty="0" smtClean="0"/>
              <a:t>La frontera entre la ética y la contabilidad </a:t>
            </a:r>
            <a:r>
              <a:rPr lang="pl-PL" sz="3200" b="1" dirty="0" smtClean="0"/>
              <a:t>(2)</a:t>
            </a:r>
            <a:r>
              <a:rPr lang="pl-PL" dirty="0"/>
              <a:t/>
            </a:r>
            <a:br>
              <a:rPr lang="pl-PL" dirty="0"/>
            </a:br>
            <a:endParaRPr lang="pl-PL" b="1" dirty="0"/>
          </a:p>
        </p:txBody>
      </p:sp>
      <p:sp>
        <p:nvSpPr>
          <p:cNvPr id="7" name="Symbol zastępczy zawartości 6"/>
          <p:cNvSpPr>
            <a:spLocks noGrp="1"/>
          </p:cNvSpPr>
          <p:nvPr>
            <p:ph sz="half" idx="1"/>
          </p:nvPr>
        </p:nvSpPr>
        <p:spPr>
          <a:xfrm>
            <a:off x="269965" y="2908663"/>
            <a:ext cx="7184571" cy="3692433"/>
          </a:xfrm>
        </p:spPr>
        <p:txBody>
          <a:bodyPr>
            <a:noAutofit/>
          </a:bodyPr>
          <a:lstStyle/>
          <a:p>
            <a:pPr marL="0" indent="0">
              <a:buNone/>
            </a:pPr>
            <a:r>
              <a:rPr lang="es-ES" sz="2800" b="1" dirty="0"/>
              <a:t>n</a:t>
            </a:r>
            <a:r>
              <a:rPr lang="es-ES" sz="2800" b="1" dirty="0" smtClean="0"/>
              <a:t>o parece lícito inscribirla</a:t>
            </a:r>
            <a:endParaRPr lang="pl-PL" sz="2800" b="1" dirty="0"/>
          </a:p>
          <a:p>
            <a:pPr marL="0" indent="0">
              <a:buNone/>
            </a:pPr>
            <a:r>
              <a:rPr lang="es-ES" sz="2800" b="1" dirty="0">
                <a:solidFill>
                  <a:srgbClr val="FFFF00"/>
                </a:solidFill>
              </a:rPr>
              <a:t>b</a:t>
            </a:r>
            <a:r>
              <a:rPr lang="es-ES" sz="2800" b="1" dirty="0" smtClean="0">
                <a:solidFill>
                  <a:srgbClr val="FFFF00"/>
                </a:solidFill>
              </a:rPr>
              <a:t>ajo la rúbrica de réditos imprevistos</a:t>
            </a:r>
            <a:endParaRPr lang="pl-PL" sz="2800" b="1" dirty="0">
              <a:solidFill>
                <a:srgbClr val="FFFF00"/>
              </a:solidFill>
            </a:endParaRPr>
          </a:p>
          <a:p>
            <a:pPr marL="0" indent="0">
              <a:buNone/>
            </a:pPr>
            <a:r>
              <a:rPr lang="es-ES" sz="2800" b="1" dirty="0"/>
              <a:t>y</a:t>
            </a:r>
            <a:r>
              <a:rPr lang="es-ES" sz="2800" b="1" dirty="0" smtClean="0"/>
              <a:t> peligroso sería transferirla al</a:t>
            </a:r>
            <a:r>
              <a:rPr lang="pl-PL" sz="2800" b="1" dirty="0" smtClean="0"/>
              <a:t> </a:t>
            </a:r>
            <a:r>
              <a:rPr lang="es-ES" sz="2800" b="1" dirty="0" smtClean="0">
                <a:solidFill>
                  <a:srgbClr val="FFFF00"/>
                </a:solidFill>
              </a:rPr>
              <a:t>tesoro</a:t>
            </a:r>
            <a:endParaRPr lang="pl-PL" sz="2800" b="1" dirty="0">
              <a:solidFill>
                <a:srgbClr val="FFFF00"/>
              </a:solidFill>
            </a:endParaRPr>
          </a:p>
          <a:p>
            <a:pPr marL="0" indent="0">
              <a:buNone/>
            </a:pPr>
            <a:r>
              <a:rPr lang="es-ES" sz="2800" b="1" dirty="0"/>
              <a:t>p</a:t>
            </a:r>
            <a:r>
              <a:rPr lang="es-ES" sz="2800" b="1" dirty="0" smtClean="0"/>
              <a:t>ues podría contaminar </a:t>
            </a:r>
            <a:r>
              <a:rPr lang="es-ES" sz="2800" b="1" dirty="0" smtClean="0">
                <a:solidFill>
                  <a:srgbClr val="FFFF00"/>
                </a:solidFill>
              </a:rPr>
              <a:t>la plata</a:t>
            </a:r>
            <a:endParaRPr lang="pl-PL" sz="2800" b="1" dirty="0">
              <a:solidFill>
                <a:srgbClr val="FFFF00"/>
              </a:solidFill>
            </a:endParaRPr>
          </a:p>
          <a:p>
            <a:pPr marL="0" indent="0">
              <a:buNone/>
            </a:pPr>
            <a:endParaRPr lang="pl-PL" sz="2800" dirty="0"/>
          </a:p>
        </p:txBody>
      </p:sp>
      <p:pic>
        <p:nvPicPr>
          <p:cNvPr id="4" name="Symbol zastępczy zawartości 3"/>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 t="27660" r="66991" b="1"/>
          <a:stretch/>
        </p:blipFill>
        <p:spPr>
          <a:xfrm>
            <a:off x="7950329" y="1280160"/>
            <a:ext cx="3161807" cy="5453647"/>
          </a:xfrm>
        </p:spPr>
      </p:pic>
    </p:spTree>
    <p:extLst>
      <p:ext uri="{BB962C8B-B14F-4D97-AF65-F5344CB8AC3E}">
        <p14:creationId xmlns:p14="http://schemas.microsoft.com/office/powerpoint/2010/main" val="999080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4137" y="774935"/>
            <a:ext cx="10668000" cy="1400530"/>
          </a:xfrm>
        </p:spPr>
        <p:txBody>
          <a:bodyPr/>
          <a:lstStyle/>
          <a:p>
            <a:r>
              <a:rPr lang="es-ES" sz="4000" b="1" i="1" dirty="0" smtClean="0"/>
              <a:t>El supuesto papel del padre</a:t>
            </a:r>
            <a:r>
              <a:rPr lang="pl-PL" sz="4000" b="1" dirty="0" smtClean="0"/>
              <a:t/>
            </a:r>
            <a:br>
              <a:rPr lang="pl-PL" sz="4000" b="1" dirty="0" smtClean="0"/>
            </a:br>
            <a:r>
              <a:rPr lang="pl-PL" sz="4000" b="1" dirty="0" smtClean="0"/>
              <a:t>                  </a:t>
            </a:r>
            <a:r>
              <a:rPr lang="pl-PL" sz="4000" b="1" dirty="0"/>
              <a:t/>
            </a:r>
            <a:br>
              <a:rPr lang="pl-PL" sz="4000" b="1" dirty="0"/>
            </a:br>
            <a:endParaRPr lang="pl-PL" sz="4000" b="1" dirty="0"/>
          </a:p>
        </p:txBody>
      </p:sp>
      <p:sp>
        <p:nvSpPr>
          <p:cNvPr id="3" name="Symbol zastępczy zawartości 2"/>
          <p:cNvSpPr>
            <a:spLocks noGrp="1"/>
          </p:cNvSpPr>
          <p:nvPr>
            <p:ph idx="1"/>
          </p:nvPr>
        </p:nvSpPr>
        <p:spPr>
          <a:xfrm>
            <a:off x="444137" y="2175465"/>
            <a:ext cx="11538857" cy="4478511"/>
          </a:xfrm>
        </p:spPr>
        <p:txBody>
          <a:bodyPr>
            <a:noAutofit/>
          </a:bodyPr>
          <a:lstStyle/>
          <a:p>
            <a:pPr marL="0" indent="0" algn="just">
              <a:buNone/>
            </a:pPr>
            <a:r>
              <a:rPr lang="es-ES" sz="2800" dirty="0"/>
              <a:t>Muchos estudiosos de la literatura creen que la elección por parte de Herbert de la carrera de economía se debió a la obediencia a su padre- un abogado y activista económico, quien antes de la guerra  había sido el director de un banco cooperativo y un empleado de la compañía de seguros. Este mito parece refutar el biógrafo del poeta, </a:t>
            </a:r>
            <a:r>
              <a:rPr lang="es-ES" sz="2800" dirty="0" err="1"/>
              <a:t>Rafał</a:t>
            </a:r>
            <a:r>
              <a:rPr lang="es-ES" sz="2800" dirty="0"/>
              <a:t> </a:t>
            </a:r>
            <a:r>
              <a:rPr lang="es-ES" sz="2800" dirty="0" err="1"/>
              <a:t>Żebrowski</a:t>
            </a:r>
            <a:r>
              <a:rPr lang="es-ES" sz="2800" dirty="0"/>
              <a:t>, mostrando interés genuino de Herbert por la teoría y la práctica económica. Como una prueba </a:t>
            </a:r>
            <a:r>
              <a:rPr lang="es-ES" sz="2800" dirty="0" err="1"/>
              <a:t>Żebrowski</a:t>
            </a:r>
            <a:r>
              <a:rPr lang="es-ES" sz="2800" dirty="0"/>
              <a:t> cita una carta que el poeta escribió a un </a:t>
            </a:r>
            <a:r>
              <a:rPr lang="es-ES" sz="2800" dirty="0" smtClean="0"/>
              <a:t>amigo:</a:t>
            </a:r>
            <a:endParaRPr lang="pl-PL" sz="2800" dirty="0"/>
          </a:p>
        </p:txBody>
      </p:sp>
    </p:spTree>
    <p:extLst>
      <p:ext uri="{BB962C8B-B14F-4D97-AF65-F5344CB8AC3E}">
        <p14:creationId xmlns:p14="http://schemas.microsoft.com/office/powerpoint/2010/main" val="12479889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507" y="618181"/>
            <a:ext cx="9831978" cy="766482"/>
          </a:xfrm>
        </p:spPr>
        <p:txBody>
          <a:bodyPr/>
          <a:lstStyle/>
          <a:p>
            <a:r>
              <a:rPr lang="es-ES" b="1" dirty="0" smtClean="0">
                <a:solidFill>
                  <a:schemeClr val="tx1"/>
                </a:solidFill>
              </a:rPr>
              <a:t>La ideas </a:t>
            </a:r>
            <a:r>
              <a:rPr lang="es-ES" b="1" dirty="0" smtClean="0"/>
              <a:t>éticas y de contabilidad</a:t>
            </a:r>
            <a:endParaRPr lang="pl-PL" b="1" dirty="0"/>
          </a:p>
        </p:txBody>
      </p:sp>
      <p:sp>
        <p:nvSpPr>
          <p:cNvPr id="4" name="Symbol zastępczy zawartości 3"/>
          <p:cNvSpPr>
            <a:spLocks noGrp="1"/>
          </p:cNvSpPr>
          <p:nvPr>
            <p:ph idx="1"/>
          </p:nvPr>
        </p:nvSpPr>
        <p:spPr>
          <a:xfrm>
            <a:off x="313507" y="1645920"/>
            <a:ext cx="11251476" cy="4772297"/>
          </a:xfrm>
        </p:spPr>
        <p:txBody>
          <a:bodyPr>
            <a:normAutofit/>
          </a:bodyPr>
          <a:lstStyle/>
          <a:p>
            <a:pPr marL="0" indent="0" algn="just">
              <a:buNone/>
            </a:pPr>
            <a:r>
              <a:rPr lang="es-ES" sz="2800" dirty="0"/>
              <a:t>Todo el inicio del poema, con una compleja red de significados éticos y religiosos, que aquí no consideramos, fue construido utilizando palabras relacionadas con el dinero (monedas de plata, tesoro, plata) y conceptos relacionados con las actividades de contabilidad (contabilidad, suma, </a:t>
            </a:r>
            <a:r>
              <a:rPr lang="es-ES" sz="2800" dirty="0" smtClean="0"/>
              <a:t>rúbrica,  </a:t>
            </a:r>
            <a:r>
              <a:rPr lang="es-ES" sz="2800" dirty="0"/>
              <a:t>ingresos inesperados, con indicación del los gastos), y los verbos relacionados con el registro (guardar, anotar, inscribir, introducir). El resto del poema se basa en los verbos relacionados con la compra y venta (compra, comprar, devolver, dinero) y la filantropía </a:t>
            </a:r>
            <a:r>
              <a:rPr lang="es-ES" sz="2800" dirty="0" smtClean="0"/>
              <a:t>(repartir entre los pobres):</a:t>
            </a:r>
            <a:endParaRPr lang="pl-PL" sz="2800" dirty="0"/>
          </a:p>
          <a:p>
            <a:pPr marL="0" indent="0">
              <a:buNone/>
            </a:pPr>
            <a:endParaRPr lang="pl-PL" sz="2800" dirty="0"/>
          </a:p>
        </p:txBody>
      </p:sp>
    </p:spTree>
    <p:extLst>
      <p:ext uri="{BB962C8B-B14F-4D97-AF65-F5344CB8AC3E}">
        <p14:creationId xmlns:p14="http://schemas.microsoft.com/office/powerpoint/2010/main" val="1951023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9966" y="539931"/>
            <a:ext cx="10101943" cy="888274"/>
          </a:xfrm>
        </p:spPr>
        <p:txBody>
          <a:bodyPr/>
          <a:lstStyle/>
          <a:p>
            <a:r>
              <a:rPr lang="pl-PL" sz="3200" b="1" i="1" dirty="0" smtClean="0">
                <a:solidFill>
                  <a:schemeClr val="accent3"/>
                </a:solidFill>
              </a:rPr>
              <a:t>Ha</a:t>
            </a:r>
            <a:r>
              <a:rPr lang="es-ES" sz="3200" b="1" i="1" dirty="0" smtClean="0">
                <a:solidFill>
                  <a:schemeClr val="accent3"/>
                </a:solidFill>
              </a:rPr>
              <a:t>c</a:t>
            </a:r>
            <a:r>
              <a:rPr lang="pl-PL" sz="3200" b="1" i="1" dirty="0" err="1" smtClean="0">
                <a:solidFill>
                  <a:schemeClr val="accent3"/>
                </a:solidFill>
              </a:rPr>
              <a:t>eldama</a:t>
            </a:r>
            <a:r>
              <a:rPr lang="pl-PL" sz="3200" b="1" dirty="0" smtClean="0">
                <a:solidFill>
                  <a:schemeClr val="accent3"/>
                </a:solidFill>
              </a:rPr>
              <a:t>. </a:t>
            </a:r>
            <a:r>
              <a:rPr lang="es-ES" sz="3200" b="1" dirty="0" smtClean="0"/>
              <a:t>La frontera entre ética y la contabilidad</a:t>
            </a:r>
            <a:r>
              <a:rPr lang="pl-PL" sz="3200" b="1" dirty="0" smtClean="0"/>
              <a:t> (3)</a:t>
            </a:r>
            <a:r>
              <a:rPr lang="pl-PL" dirty="0"/>
              <a:t/>
            </a:r>
            <a:br>
              <a:rPr lang="pl-PL" dirty="0"/>
            </a:br>
            <a:endParaRPr lang="pl-PL" b="1" dirty="0"/>
          </a:p>
        </p:txBody>
      </p:sp>
      <p:sp>
        <p:nvSpPr>
          <p:cNvPr id="7" name="Symbol zastępczy zawartości 6"/>
          <p:cNvSpPr>
            <a:spLocks noGrp="1"/>
          </p:cNvSpPr>
          <p:nvPr>
            <p:ph sz="half" idx="1"/>
          </p:nvPr>
        </p:nvSpPr>
        <p:spPr>
          <a:xfrm>
            <a:off x="269965" y="1149531"/>
            <a:ext cx="7565739" cy="5451565"/>
          </a:xfrm>
        </p:spPr>
        <p:txBody>
          <a:bodyPr>
            <a:noAutofit/>
          </a:bodyPr>
          <a:lstStyle/>
          <a:p>
            <a:pPr marL="0" indent="0">
              <a:buNone/>
            </a:pPr>
            <a:endParaRPr lang="pl-PL" sz="2400" b="1" dirty="0" smtClean="0"/>
          </a:p>
          <a:p>
            <a:pPr marL="0" indent="0">
              <a:buNone/>
            </a:pPr>
            <a:endParaRPr lang="pl-PL" sz="2400" b="1" dirty="0"/>
          </a:p>
          <a:p>
            <a:pPr marL="0" indent="0">
              <a:buNone/>
            </a:pPr>
            <a:r>
              <a:rPr lang="es-ES" sz="2400" b="1" dirty="0"/>
              <a:t>t</a:t>
            </a:r>
            <a:r>
              <a:rPr lang="es-ES" sz="2400" b="1" dirty="0" smtClean="0"/>
              <a:t>ampoco resulta conveniente</a:t>
            </a:r>
          </a:p>
          <a:p>
            <a:pPr marL="0" indent="0">
              <a:buNone/>
            </a:pPr>
            <a:r>
              <a:rPr lang="es-ES" sz="2400" b="1" dirty="0">
                <a:solidFill>
                  <a:srgbClr val="FFFF00"/>
                </a:solidFill>
              </a:rPr>
              <a:t>c</a:t>
            </a:r>
            <a:r>
              <a:rPr lang="es-ES" sz="2400" b="1" dirty="0" smtClean="0">
                <a:solidFill>
                  <a:srgbClr val="FFFF00"/>
                </a:solidFill>
              </a:rPr>
              <a:t>omprar </a:t>
            </a:r>
            <a:r>
              <a:rPr lang="pl-PL" sz="2400" b="1" dirty="0" smtClean="0">
                <a:solidFill>
                  <a:srgbClr val="FFFF00"/>
                </a:solidFill>
              </a:rPr>
              <a:t> </a:t>
            </a:r>
            <a:r>
              <a:rPr lang="es-ES" sz="2400" b="1" dirty="0" smtClean="0"/>
              <a:t>con ella un candelabro para el templo</a:t>
            </a:r>
            <a:endParaRPr lang="pl-PL" sz="2400" b="1" dirty="0"/>
          </a:p>
          <a:p>
            <a:pPr marL="0" indent="0">
              <a:buNone/>
            </a:pPr>
            <a:r>
              <a:rPr lang="es-ES" sz="2400" b="1" dirty="0">
                <a:solidFill>
                  <a:srgbClr val="FFFF00"/>
                </a:solidFill>
              </a:rPr>
              <a:t>o</a:t>
            </a:r>
            <a:r>
              <a:rPr lang="es-ES" sz="2400" b="1" dirty="0" smtClean="0">
                <a:solidFill>
                  <a:srgbClr val="FFFF00"/>
                </a:solidFill>
              </a:rPr>
              <a:t> repartirla entre los pobres</a:t>
            </a:r>
            <a:endParaRPr lang="pl-PL" sz="2400" b="1" dirty="0">
              <a:solidFill>
                <a:srgbClr val="FFFF00"/>
              </a:solidFill>
            </a:endParaRPr>
          </a:p>
          <a:p>
            <a:pPr marL="0" indent="0">
              <a:buNone/>
            </a:pPr>
            <a:endParaRPr lang="pl-PL" sz="2400" b="1" dirty="0"/>
          </a:p>
          <a:p>
            <a:pPr marL="0" indent="0">
              <a:buNone/>
            </a:pPr>
            <a:r>
              <a:rPr lang="es-ES" sz="2400" b="1" dirty="0"/>
              <a:t>t</a:t>
            </a:r>
            <a:r>
              <a:rPr lang="es-ES" sz="2400" b="1" dirty="0" smtClean="0"/>
              <a:t>ras una larga deliberación</a:t>
            </a:r>
            <a:endParaRPr lang="pl-PL" sz="2400" b="1" dirty="0"/>
          </a:p>
          <a:p>
            <a:pPr marL="0" indent="0">
              <a:buNone/>
            </a:pPr>
            <a:r>
              <a:rPr lang="es-ES" sz="2400" b="1" dirty="0"/>
              <a:t>h</a:t>
            </a:r>
            <a:r>
              <a:rPr lang="es-ES" sz="2400" b="1" dirty="0" smtClean="0"/>
              <a:t>an decidido</a:t>
            </a:r>
            <a:r>
              <a:rPr lang="pl-PL" sz="2400" b="1" dirty="0" smtClean="0"/>
              <a:t> </a:t>
            </a:r>
            <a:r>
              <a:rPr lang="es-ES" sz="2400" b="1" dirty="0" smtClean="0">
                <a:solidFill>
                  <a:srgbClr val="FFFF00"/>
                </a:solidFill>
              </a:rPr>
              <a:t>adquirir</a:t>
            </a:r>
            <a:r>
              <a:rPr lang="pl-PL" sz="2400" b="1" dirty="0" smtClean="0">
                <a:solidFill>
                  <a:srgbClr val="FFFF00"/>
                </a:solidFill>
              </a:rPr>
              <a:t> </a:t>
            </a:r>
            <a:r>
              <a:rPr lang="es-ES" sz="2400" b="1" dirty="0" smtClean="0"/>
              <a:t>el campo del alfarero</a:t>
            </a:r>
          </a:p>
          <a:p>
            <a:pPr marL="0" indent="0">
              <a:buNone/>
            </a:pPr>
            <a:r>
              <a:rPr lang="es-ES" sz="2400" b="1" dirty="0"/>
              <a:t>y</a:t>
            </a:r>
            <a:r>
              <a:rPr lang="es-ES" sz="2400" b="1" dirty="0" smtClean="0"/>
              <a:t> establecer allí</a:t>
            </a:r>
            <a:endParaRPr lang="pl-PL" sz="2400" b="1" dirty="0"/>
          </a:p>
          <a:p>
            <a:pPr marL="0" indent="0">
              <a:buNone/>
            </a:pPr>
            <a:r>
              <a:rPr lang="es-ES" sz="2400" b="1" dirty="0"/>
              <a:t>u</a:t>
            </a:r>
            <a:r>
              <a:rPr lang="es-ES" sz="2400" b="1" dirty="0" smtClean="0"/>
              <a:t>n cementerio para peregrinos</a:t>
            </a:r>
            <a:endParaRPr lang="pl-PL" sz="2400" b="1" dirty="0"/>
          </a:p>
          <a:p>
            <a:pPr marL="0" indent="0">
              <a:buNone/>
            </a:pPr>
            <a:endParaRPr lang="pl-PL" sz="2800" dirty="0"/>
          </a:p>
        </p:txBody>
      </p:sp>
      <p:pic>
        <p:nvPicPr>
          <p:cNvPr id="4" name="Symbol zastępczy zawartości 3"/>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5233" r="19615"/>
          <a:stretch/>
        </p:blipFill>
        <p:spPr>
          <a:xfrm>
            <a:off x="8406451" y="1244221"/>
            <a:ext cx="3178627" cy="5540860"/>
          </a:xfrm>
        </p:spPr>
      </p:pic>
    </p:spTree>
    <p:extLst>
      <p:ext uri="{BB962C8B-B14F-4D97-AF65-F5344CB8AC3E}">
        <p14:creationId xmlns:p14="http://schemas.microsoft.com/office/powerpoint/2010/main" val="2776184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7714" y="463630"/>
            <a:ext cx="11838298" cy="694610"/>
          </a:xfrm>
        </p:spPr>
        <p:txBody>
          <a:bodyPr/>
          <a:lstStyle/>
          <a:p>
            <a:r>
              <a:rPr lang="pl-PL" sz="3200" b="1" i="1" dirty="0" smtClean="0">
                <a:solidFill>
                  <a:schemeClr val="accent3"/>
                </a:solidFill>
              </a:rPr>
              <a:t>Ha</a:t>
            </a:r>
            <a:r>
              <a:rPr lang="es-ES" sz="3200" b="1" i="1" dirty="0" smtClean="0">
                <a:solidFill>
                  <a:schemeClr val="accent3"/>
                </a:solidFill>
              </a:rPr>
              <a:t>c</a:t>
            </a:r>
            <a:r>
              <a:rPr lang="pl-PL" sz="3200" b="1" i="1" dirty="0" err="1" smtClean="0">
                <a:solidFill>
                  <a:schemeClr val="accent3"/>
                </a:solidFill>
              </a:rPr>
              <a:t>eldama</a:t>
            </a:r>
            <a:r>
              <a:rPr lang="pl-PL" sz="3200" b="1" dirty="0" smtClean="0">
                <a:solidFill>
                  <a:schemeClr val="accent3"/>
                </a:solidFill>
              </a:rPr>
              <a:t>. </a:t>
            </a:r>
            <a:r>
              <a:rPr lang="es-ES" sz="3200" b="1" dirty="0" smtClean="0"/>
              <a:t>La frontera entre la ética y </a:t>
            </a:r>
            <a:br>
              <a:rPr lang="es-ES" sz="3200" b="1" dirty="0" smtClean="0"/>
            </a:br>
            <a:r>
              <a:rPr lang="es-ES" sz="3200" b="1" dirty="0" smtClean="0"/>
              <a:t>la contabilidad</a:t>
            </a:r>
            <a:r>
              <a:rPr lang="pl-PL" sz="3200" b="1" dirty="0" smtClean="0"/>
              <a:t> (4)</a:t>
            </a:r>
            <a:r>
              <a:rPr lang="pl-PL" dirty="0"/>
              <a:t/>
            </a:r>
            <a:br>
              <a:rPr lang="pl-PL" dirty="0"/>
            </a:br>
            <a:endParaRPr lang="pl-PL" b="1" dirty="0"/>
          </a:p>
        </p:txBody>
      </p:sp>
      <p:sp>
        <p:nvSpPr>
          <p:cNvPr id="7" name="Symbol zastępczy zawartości 6"/>
          <p:cNvSpPr>
            <a:spLocks noGrp="1"/>
          </p:cNvSpPr>
          <p:nvPr>
            <p:ph sz="half" idx="1"/>
          </p:nvPr>
        </p:nvSpPr>
        <p:spPr/>
        <p:txBody>
          <a:bodyPr>
            <a:noAutofit/>
          </a:bodyPr>
          <a:lstStyle/>
          <a:p>
            <a:pPr marL="0" indent="0">
              <a:buNone/>
            </a:pPr>
            <a:endParaRPr lang="pl-PL" sz="2400" b="1" dirty="0" smtClean="0"/>
          </a:p>
          <a:p>
            <a:pPr marL="0" indent="0">
              <a:buNone/>
            </a:pPr>
            <a:endParaRPr lang="pl-PL" sz="2400" b="1" dirty="0"/>
          </a:p>
          <a:p>
            <a:pPr marL="0" indent="0">
              <a:buNone/>
            </a:pPr>
            <a:endParaRPr lang="pl-PL" sz="2800" dirty="0"/>
          </a:p>
        </p:txBody>
      </p:sp>
      <p:sp>
        <p:nvSpPr>
          <p:cNvPr id="3" name="Symbol zastępczy zawartości 2"/>
          <p:cNvSpPr>
            <a:spLocks noGrp="1"/>
          </p:cNvSpPr>
          <p:nvPr>
            <p:ph sz="half" idx="2"/>
          </p:nvPr>
        </p:nvSpPr>
        <p:spPr>
          <a:xfrm>
            <a:off x="7442819" y="1134794"/>
            <a:ext cx="4524437" cy="5699760"/>
          </a:xfrm>
        </p:spPr>
        <p:txBody>
          <a:bodyPr>
            <a:normAutofit/>
          </a:bodyPr>
          <a:lstStyle/>
          <a:p>
            <a:pPr marL="0" indent="0">
              <a:buNone/>
            </a:pPr>
            <a:r>
              <a:rPr lang="es-ES" sz="2200" b="1" dirty="0"/>
              <a:t>d</a:t>
            </a:r>
            <a:r>
              <a:rPr lang="es-ES" sz="2200" b="1" dirty="0" smtClean="0"/>
              <a:t>evolver de alguna manera</a:t>
            </a:r>
            <a:endParaRPr lang="pl-PL" sz="2200" b="1" dirty="0" smtClean="0"/>
          </a:p>
          <a:p>
            <a:pPr marL="0" indent="0">
              <a:buNone/>
            </a:pPr>
            <a:r>
              <a:rPr lang="es-ES" sz="2200" b="1" dirty="0">
                <a:solidFill>
                  <a:srgbClr val="FFFF00"/>
                </a:solidFill>
              </a:rPr>
              <a:t>e</a:t>
            </a:r>
            <a:r>
              <a:rPr lang="es-ES" sz="2200" b="1" dirty="0" smtClean="0">
                <a:solidFill>
                  <a:srgbClr val="FFFF00"/>
                </a:solidFill>
              </a:rPr>
              <a:t>l dinero</a:t>
            </a:r>
            <a:r>
              <a:rPr lang="pl-PL" sz="2200" b="1" dirty="0" smtClean="0">
                <a:solidFill>
                  <a:srgbClr val="FFFF00"/>
                </a:solidFill>
              </a:rPr>
              <a:t> </a:t>
            </a:r>
            <a:r>
              <a:rPr lang="es-ES" sz="2200" b="1" dirty="0" smtClean="0"/>
              <a:t>de la muerte</a:t>
            </a:r>
            <a:endParaRPr lang="pl-PL" sz="2200" b="1" dirty="0" smtClean="0"/>
          </a:p>
          <a:p>
            <a:pPr marL="0" indent="0">
              <a:buNone/>
            </a:pPr>
            <a:endParaRPr lang="es-ES" sz="2200" b="1" dirty="0" smtClean="0"/>
          </a:p>
          <a:p>
            <a:pPr marL="0" indent="0">
              <a:buNone/>
            </a:pPr>
            <a:r>
              <a:rPr lang="es-ES" sz="2200" b="1" dirty="0" smtClean="0"/>
              <a:t>una solución</a:t>
            </a:r>
            <a:endParaRPr lang="pl-PL" sz="2200" b="1" dirty="0" smtClean="0"/>
          </a:p>
          <a:p>
            <a:pPr marL="0" indent="0">
              <a:buNone/>
            </a:pPr>
            <a:r>
              <a:rPr lang="es-ES" sz="2200" b="1" dirty="0"/>
              <a:t>l</a:t>
            </a:r>
            <a:r>
              <a:rPr lang="es-ES" sz="2200" b="1" dirty="0" smtClean="0"/>
              <a:t>lena de tacto</a:t>
            </a:r>
            <a:endParaRPr lang="pl-PL" sz="2200" b="1" dirty="0" smtClean="0"/>
          </a:p>
          <a:p>
            <a:pPr marL="0" indent="0">
              <a:buNone/>
            </a:pPr>
            <a:r>
              <a:rPr lang="es-ES" sz="2200" b="1" dirty="0"/>
              <a:t>p</a:t>
            </a:r>
            <a:r>
              <a:rPr lang="es-ES" sz="2200" b="1" dirty="0" smtClean="0"/>
              <a:t>or qué pues</a:t>
            </a:r>
            <a:endParaRPr lang="pl-PL" sz="2200" b="1" dirty="0" smtClean="0"/>
          </a:p>
          <a:p>
            <a:pPr marL="0" indent="0">
              <a:buNone/>
            </a:pPr>
            <a:r>
              <a:rPr lang="es-ES" sz="2200" b="1" dirty="0"/>
              <a:t>r</a:t>
            </a:r>
            <a:r>
              <a:rPr lang="es-ES" sz="2200" b="1" dirty="0" smtClean="0"/>
              <a:t>etumba por los siglos</a:t>
            </a:r>
            <a:endParaRPr lang="pl-PL" sz="2200" b="1" dirty="0" smtClean="0"/>
          </a:p>
          <a:p>
            <a:pPr marL="0" indent="0">
              <a:buNone/>
            </a:pPr>
            <a:r>
              <a:rPr lang="es-ES" sz="2200" b="1" dirty="0"/>
              <a:t>e</a:t>
            </a:r>
            <a:r>
              <a:rPr lang="es-ES" sz="2200" b="1" dirty="0" smtClean="0"/>
              <a:t>l nombre de este lugar</a:t>
            </a:r>
            <a:endParaRPr lang="pl-PL" sz="2200" b="1" dirty="0" smtClean="0"/>
          </a:p>
          <a:p>
            <a:pPr marL="0" indent="0">
              <a:buNone/>
            </a:pPr>
            <a:r>
              <a:rPr lang="pl-PL" sz="2200" b="1" dirty="0" smtClean="0"/>
              <a:t>h</a:t>
            </a:r>
            <a:r>
              <a:rPr lang="es-ES" sz="2200" b="1" dirty="0" err="1" smtClean="0"/>
              <a:t>ac</a:t>
            </a:r>
            <a:r>
              <a:rPr lang="pl-PL" sz="2200" b="1" dirty="0" err="1" smtClean="0"/>
              <a:t>eldama</a:t>
            </a:r>
            <a:endParaRPr lang="pl-PL" sz="2200" b="1" dirty="0" smtClean="0"/>
          </a:p>
          <a:p>
            <a:pPr marL="0" indent="0">
              <a:buNone/>
            </a:pPr>
            <a:r>
              <a:rPr lang="pl-PL" sz="2200" b="1" dirty="0" smtClean="0"/>
              <a:t>ha</a:t>
            </a:r>
            <a:r>
              <a:rPr lang="es-ES" sz="2200" b="1" dirty="0" smtClean="0"/>
              <a:t>c</a:t>
            </a:r>
            <a:r>
              <a:rPr lang="pl-PL" sz="2200" b="1" dirty="0" err="1" smtClean="0"/>
              <a:t>eldama</a:t>
            </a:r>
            <a:endParaRPr lang="pl-PL" sz="2200" b="1" dirty="0" smtClean="0"/>
          </a:p>
          <a:p>
            <a:pPr marL="0" indent="0">
              <a:buNone/>
            </a:pPr>
            <a:r>
              <a:rPr lang="es-ES" sz="2200" b="1" dirty="0"/>
              <a:t>e</a:t>
            </a:r>
            <a:r>
              <a:rPr lang="es-ES" sz="2200" b="1" dirty="0" smtClean="0"/>
              <a:t>s decir campo de sangre</a:t>
            </a:r>
            <a:endParaRPr lang="pl-PL" sz="2200" b="1" dirty="0" smtClean="0"/>
          </a:p>
          <a:p>
            <a:pPr marL="0" indent="0">
              <a:buNone/>
            </a:pPr>
            <a:r>
              <a:rPr lang="es-ES" sz="2000" dirty="0" smtClean="0"/>
              <a:t>			(Trad. </a:t>
            </a:r>
            <a:r>
              <a:rPr lang="es-ES" sz="2000" dirty="0" err="1" smtClean="0"/>
              <a:t>Xaverio</a:t>
            </a:r>
            <a:r>
              <a:rPr lang="es-ES" sz="2000" dirty="0" smtClean="0"/>
              <a:t> Ballester)</a:t>
            </a:r>
            <a:endParaRPr lang="pl-PL" sz="2000" dirty="0"/>
          </a:p>
        </p:txBody>
      </p:sp>
      <p:sp>
        <p:nvSpPr>
          <p:cNvPr id="5" name="Prostokąt 4"/>
          <p:cNvSpPr/>
          <p:nvPr/>
        </p:nvSpPr>
        <p:spPr>
          <a:xfrm>
            <a:off x="0" y="4984776"/>
            <a:ext cx="3301481" cy="769441"/>
          </a:xfrm>
          <a:prstGeom prst="rect">
            <a:avLst/>
          </a:prstGeom>
        </p:spPr>
        <p:txBody>
          <a:bodyPr wrap="square">
            <a:spAutoFit/>
          </a:bodyPr>
          <a:lstStyle/>
          <a:p>
            <a:r>
              <a:rPr lang="es-ES" sz="2200" b="1" dirty="0" smtClean="0">
                <a:solidFill>
                  <a:schemeClr val="accent3"/>
                </a:solidFill>
              </a:rPr>
              <a:t>El campo del</a:t>
            </a:r>
            <a:r>
              <a:rPr lang="pl-PL" sz="2200" b="1" dirty="0" smtClean="0">
                <a:solidFill>
                  <a:schemeClr val="accent3"/>
                </a:solidFill>
              </a:rPr>
              <a:t> </a:t>
            </a:r>
            <a:r>
              <a:rPr lang="es-ES" sz="2200" b="1" dirty="0" smtClean="0">
                <a:solidFill>
                  <a:schemeClr val="accent3"/>
                </a:solidFill>
              </a:rPr>
              <a:t>alfarero</a:t>
            </a:r>
            <a:endParaRPr lang="pl-PL" sz="2200" b="1" dirty="0" smtClean="0">
              <a:solidFill>
                <a:schemeClr val="accent3"/>
              </a:solidFill>
            </a:endParaRPr>
          </a:p>
          <a:p>
            <a:r>
              <a:rPr lang="pl-PL" sz="2200" b="1" dirty="0" smtClean="0">
                <a:solidFill>
                  <a:schemeClr val="accent3"/>
                </a:solidFill>
              </a:rPr>
              <a:t>(</a:t>
            </a:r>
            <a:r>
              <a:rPr lang="es-ES" sz="2200" b="1" dirty="0" smtClean="0">
                <a:solidFill>
                  <a:schemeClr val="accent3"/>
                </a:solidFill>
              </a:rPr>
              <a:t>El campo de sangre)</a:t>
            </a:r>
            <a:endParaRPr lang="pl-PL" sz="2200" b="1" dirty="0" smtClean="0">
              <a:solidFill>
                <a:schemeClr val="accent3"/>
              </a:solidFill>
            </a:endParaRP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60648" y="2294993"/>
            <a:ext cx="4968000" cy="3726927"/>
          </a:xfrm>
          <a:prstGeom prst="rect">
            <a:avLst/>
          </a:prstGeom>
        </p:spPr>
      </p:pic>
    </p:spTree>
    <p:extLst>
      <p:ext uri="{BB962C8B-B14F-4D97-AF65-F5344CB8AC3E}">
        <p14:creationId xmlns:p14="http://schemas.microsoft.com/office/powerpoint/2010/main" val="1856520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507" y="618181"/>
            <a:ext cx="9831978" cy="766482"/>
          </a:xfrm>
        </p:spPr>
        <p:txBody>
          <a:bodyPr/>
          <a:lstStyle/>
          <a:p>
            <a:r>
              <a:rPr lang="es-ES" b="1" dirty="0" smtClean="0"/>
              <a:t>La simplicidad impide </a:t>
            </a:r>
            <a:r>
              <a:rPr lang="es-ES" b="1" dirty="0" smtClean="0">
                <a:solidFill>
                  <a:schemeClr val="tx1"/>
                </a:solidFill>
              </a:rPr>
              <a:t>el engaño</a:t>
            </a:r>
            <a:endParaRPr lang="pl-PL" b="1" dirty="0">
              <a:solidFill>
                <a:schemeClr val="tx1"/>
              </a:solidFill>
            </a:endParaRPr>
          </a:p>
        </p:txBody>
      </p:sp>
      <p:sp>
        <p:nvSpPr>
          <p:cNvPr id="4" name="Symbol zastępczy zawartości 3"/>
          <p:cNvSpPr>
            <a:spLocks noGrp="1"/>
          </p:cNvSpPr>
          <p:nvPr>
            <p:ph idx="1"/>
          </p:nvPr>
        </p:nvSpPr>
        <p:spPr>
          <a:xfrm>
            <a:off x="313507" y="1645920"/>
            <a:ext cx="11251476" cy="4772297"/>
          </a:xfrm>
        </p:spPr>
        <p:txBody>
          <a:bodyPr>
            <a:normAutofit lnSpcReduction="10000"/>
          </a:bodyPr>
          <a:lstStyle/>
          <a:p>
            <a:pPr marL="0" indent="0" algn="just">
              <a:buNone/>
            </a:pPr>
            <a:r>
              <a:rPr lang="es-ES" sz="2800" dirty="0"/>
              <a:t>¿Para qué sirve el modelo contable? ¿Por qué la importancia de su uso por Herbert va más allá del ámbito de la economía, y se le puede aplicar y para otros fines, incluyendo éticos e incluso </a:t>
            </a:r>
            <a:r>
              <a:rPr lang="es-ES" sz="2800" dirty="0" smtClean="0"/>
              <a:t>religioso</a:t>
            </a:r>
            <a:r>
              <a:rPr lang="pl-PL" sz="2800" dirty="0" smtClean="0"/>
              <a:t>s</a:t>
            </a:r>
            <a:r>
              <a:rPr lang="es-ES" sz="2800" dirty="0" smtClean="0"/>
              <a:t>? </a:t>
            </a:r>
            <a:r>
              <a:rPr lang="es-ES" sz="2800" dirty="0"/>
              <a:t>Y es que no se trata de un juego literario o ejercicios estilísticos para un tema dado "Construye el poema sobre la ética, usando la terminología de la contabilidad." Un formulario corriente “debe- tiene” impide los artilugios sofísticos cuyo objetivo es la justificación elegante de la villanía. </a:t>
            </a:r>
            <a:r>
              <a:rPr lang="pl-PL" sz="2800" dirty="0" smtClean="0"/>
              <a:t>La f</a:t>
            </a:r>
            <a:r>
              <a:rPr lang="es-ES" sz="2800" dirty="0" err="1" smtClean="0"/>
              <a:t>orma</a:t>
            </a:r>
            <a:r>
              <a:rPr lang="es-ES" sz="2800" dirty="0" smtClean="0"/>
              <a:t> normal </a:t>
            </a:r>
            <a:r>
              <a:rPr lang="es-ES" sz="2800" dirty="0"/>
              <a:t>"hay que tener" </a:t>
            </a:r>
            <a:r>
              <a:rPr lang="es-ES" sz="2800" dirty="0" smtClean="0"/>
              <a:t>impide </a:t>
            </a:r>
            <a:r>
              <a:rPr lang="es-ES" sz="2800" dirty="0"/>
              <a:t>truco sofístico para justificar </a:t>
            </a:r>
            <a:r>
              <a:rPr lang="es-ES" sz="2800" dirty="0" smtClean="0"/>
              <a:t>una “elegante villanía”. </a:t>
            </a:r>
            <a:r>
              <a:rPr lang="es-ES" sz="2800" dirty="0"/>
              <a:t>Y precisamente la simplicidad que no se presta a una distorsión es mayor </a:t>
            </a:r>
            <a:r>
              <a:rPr lang="es-ES" sz="2800" dirty="0" smtClean="0"/>
              <a:t>encanto.</a:t>
            </a:r>
            <a:r>
              <a:rPr lang="pl-PL" sz="2800" dirty="0" smtClean="0"/>
              <a:t> </a:t>
            </a:r>
            <a:endParaRPr lang="pl-PL" sz="2800" dirty="0"/>
          </a:p>
          <a:p>
            <a:pPr marL="0" indent="0">
              <a:buNone/>
            </a:pPr>
            <a:endParaRPr lang="pl-PL" sz="2800" dirty="0"/>
          </a:p>
          <a:p>
            <a:pPr marL="0" indent="0">
              <a:buNone/>
            </a:pPr>
            <a:endParaRPr lang="pl-PL" sz="2800" dirty="0"/>
          </a:p>
          <a:p>
            <a:pPr marL="0" indent="0">
              <a:buNone/>
            </a:pPr>
            <a:endParaRPr lang="pl-PL" sz="2800" dirty="0"/>
          </a:p>
        </p:txBody>
      </p:sp>
    </p:spTree>
    <p:extLst>
      <p:ext uri="{BB962C8B-B14F-4D97-AF65-F5344CB8AC3E}">
        <p14:creationId xmlns:p14="http://schemas.microsoft.com/office/powerpoint/2010/main" val="20335826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507" y="313381"/>
            <a:ext cx="9831978" cy="766482"/>
          </a:xfrm>
        </p:spPr>
        <p:txBody>
          <a:bodyPr/>
          <a:lstStyle/>
          <a:p>
            <a:r>
              <a:rPr lang="es-ES" sz="3600" b="1" dirty="0" smtClean="0"/>
              <a:t>La simplicidad, la claridad</a:t>
            </a:r>
            <a:r>
              <a:rPr lang="es-ES" sz="3600" b="1" dirty="0" smtClean="0">
                <a:solidFill>
                  <a:schemeClr val="tx1"/>
                </a:solidFill>
              </a:rPr>
              <a:t>, la visibilidad</a:t>
            </a:r>
            <a:endParaRPr lang="pl-PL" sz="3600" b="1" dirty="0">
              <a:solidFill>
                <a:schemeClr val="tx1"/>
              </a:solidFill>
            </a:endParaRPr>
          </a:p>
        </p:txBody>
      </p:sp>
      <p:sp>
        <p:nvSpPr>
          <p:cNvPr id="4" name="Symbol zastępczy zawartości 3"/>
          <p:cNvSpPr>
            <a:spLocks noGrp="1"/>
          </p:cNvSpPr>
          <p:nvPr>
            <p:ph idx="1"/>
          </p:nvPr>
        </p:nvSpPr>
        <p:spPr>
          <a:xfrm>
            <a:off x="313507" y="1079863"/>
            <a:ext cx="11251476" cy="5338354"/>
          </a:xfrm>
        </p:spPr>
        <p:txBody>
          <a:bodyPr>
            <a:normAutofit/>
          </a:bodyPr>
          <a:lstStyle/>
          <a:p>
            <a:pPr marL="0" indent="0">
              <a:buNone/>
            </a:pPr>
            <a:r>
              <a:rPr lang="es-ES" sz="2800" dirty="0"/>
              <a:t>Siguiendo el rastro patético indicado por Herbert, se puede decir que la contabilidad es una de las muchas grandes metáforas del </a:t>
            </a:r>
            <a:r>
              <a:rPr lang="es-ES" sz="2800" dirty="0" smtClean="0"/>
              <a:t>poeta, </a:t>
            </a:r>
            <a:r>
              <a:rPr lang="es-ES" sz="2800" dirty="0"/>
              <a:t>y en las obras tales como </a:t>
            </a:r>
            <a:r>
              <a:rPr lang="es-ES" sz="2800" i="1" dirty="0" smtClean="0"/>
              <a:t>Retrato con marco negro</a:t>
            </a:r>
            <a:r>
              <a:rPr lang="es-ES" sz="2800" dirty="0" smtClean="0"/>
              <a:t> </a:t>
            </a:r>
            <a:r>
              <a:rPr lang="es-ES" sz="2800" dirty="0"/>
              <a:t>o </a:t>
            </a:r>
            <a:r>
              <a:rPr lang="es-ES" sz="2800" dirty="0" smtClean="0"/>
              <a:t>el poema </a:t>
            </a:r>
            <a:r>
              <a:rPr lang="es-ES" sz="2800" i="1" dirty="0" err="1" smtClean="0"/>
              <a:t>Haceldama</a:t>
            </a:r>
            <a:r>
              <a:rPr lang="es-ES" sz="2800" dirty="0" smtClean="0"/>
              <a:t>, </a:t>
            </a:r>
            <a:r>
              <a:rPr lang="es-ES" sz="2800" dirty="0"/>
              <a:t>aparece como registro </a:t>
            </a:r>
            <a:r>
              <a:rPr lang="es-ES" sz="2800" dirty="0" err="1" smtClean="0"/>
              <a:t>epifánico</a:t>
            </a:r>
            <a:r>
              <a:rPr lang="es-ES" sz="2800" dirty="0" smtClean="0"/>
              <a:t>, </a:t>
            </a:r>
            <a:r>
              <a:rPr lang="es-ES" sz="2800" dirty="0"/>
              <a:t>la esencia misma del mundo. Sí, teneduría de libros – la denominación anticuada de la acción de la balanza de ganancias y pérdidas de equilibrio – pretende ser el más alto grado de conocimiento ético, revelando el poder de la verdad del destino humano y del Logos cósmico. Simplicidad, claridad y </a:t>
            </a:r>
            <a:r>
              <a:rPr lang="es-ES" sz="2800" dirty="0" smtClean="0"/>
              <a:t>visibilidad- </a:t>
            </a:r>
            <a:r>
              <a:rPr lang="es-ES" sz="2800" dirty="0"/>
              <a:t>la trinidad de las características más importantes de los libros de contabilidad - hacen nada menos ni más que el juicio inapelable del mundo </a:t>
            </a:r>
            <a:r>
              <a:rPr lang="es-ES" sz="2800" dirty="0" smtClean="0"/>
              <a:t>humano.</a:t>
            </a:r>
            <a:endParaRPr lang="pl-PL" sz="2800" dirty="0"/>
          </a:p>
          <a:p>
            <a:pPr marL="0" indent="0">
              <a:buNone/>
            </a:pPr>
            <a:endParaRPr lang="pl-PL" sz="2800" dirty="0"/>
          </a:p>
          <a:p>
            <a:pPr marL="0" indent="0">
              <a:buNone/>
            </a:pPr>
            <a:endParaRPr lang="pl-PL" sz="2800" dirty="0"/>
          </a:p>
        </p:txBody>
      </p:sp>
    </p:spTree>
    <p:extLst>
      <p:ext uri="{BB962C8B-B14F-4D97-AF65-F5344CB8AC3E}">
        <p14:creationId xmlns:p14="http://schemas.microsoft.com/office/powerpoint/2010/main" val="1347505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507" y="565930"/>
            <a:ext cx="9831978" cy="766482"/>
          </a:xfrm>
        </p:spPr>
        <p:txBody>
          <a:bodyPr/>
          <a:lstStyle/>
          <a:p>
            <a:r>
              <a:rPr lang="es-ES" b="1" dirty="0" smtClean="0"/>
              <a:t>El Juicio Final</a:t>
            </a:r>
            <a:r>
              <a:rPr lang="pl-PL" b="1" dirty="0" smtClean="0"/>
              <a:t>: </a:t>
            </a:r>
            <a:r>
              <a:rPr lang="es-ES" b="1" dirty="0" smtClean="0"/>
              <a:t>“debe</a:t>
            </a:r>
            <a:r>
              <a:rPr lang="pl-PL" b="1" dirty="0" smtClean="0"/>
              <a:t>” – </a:t>
            </a:r>
            <a:r>
              <a:rPr lang="es-ES" b="1" dirty="0" smtClean="0"/>
              <a:t>“tiene</a:t>
            </a:r>
            <a:r>
              <a:rPr lang="pl-PL" b="1" dirty="0" smtClean="0"/>
              <a:t>”</a:t>
            </a:r>
            <a:endParaRPr lang="pl-PL" b="1" dirty="0"/>
          </a:p>
        </p:txBody>
      </p:sp>
      <p:sp>
        <p:nvSpPr>
          <p:cNvPr id="4" name="Symbol zastępczy zawartości 3"/>
          <p:cNvSpPr>
            <a:spLocks noGrp="1"/>
          </p:cNvSpPr>
          <p:nvPr>
            <p:ph idx="1"/>
          </p:nvPr>
        </p:nvSpPr>
        <p:spPr>
          <a:xfrm>
            <a:off x="313507" y="1793967"/>
            <a:ext cx="11251476" cy="5338354"/>
          </a:xfrm>
        </p:spPr>
        <p:txBody>
          <a:bodyPr>
            <a:normAutofit/>
          </a:bodyPr>
          <a:lstStyle/>
          <a:p>
            <a:pPr marL="0" indent="0" algn="just">
              <a:buNone/>
            </a:pPr>
            <a:r>
              <a:rPr lang="es-ES" sz="2800" dirty="0"/>
              <a:t>Incluso podemos aventurarnos a afirmar que esta actitud, que podríamos llamar la versión contable del Juicio Final, tiene carácter en cierto modo religioso- y no para-religioso, sino puramente religioso.</a:t>
            </a:r>
          </a:p>
          <a:p>
            <a:pPr marL="0" indent="0" algn="just">
              <a:buNone/>
            </a:pPr>
            <a:r>
              <a:rPr lang="es-ES" sz="2800" dirty="0"/>
              <a:t>En particular el poema </a:t>
            </a:r>
            <a:r>
              <a:rPr lang="es-ES" sz="2800" i="1" dirty="0" err="1" smtClean="0"/>
              <a:t>Haceldama</a:t>
            </a:r>
            <a:r>
              <a:rPr lang="es-ES" sz="2800" dirty="0" smtClean="0"/>
              <a:t> corresponde </a:t>
            </a:r>
            <a:r>
              <a:rPr lang="es-ES" sz="2800" dirty="0"/>
              <a:t>a la </a:t>
            </a:r>
            <a:r>
              <a:rPr lang="es-ES" sz="2800" dirty="0" smtClean="0"/>
              <a:t>función </a:t>
            </a:r>
            <a:r>
              <a:rPr lang="es-ES" sz="2800" dirty="0"/>
              <a:t>reveladora de la </a:t>
            </a:r>
            <a:r>
              <a:rPr lang="es-ES" sz="2800" dirty="0" smtClean="0"/>
              <a:t>poesía entendida de esta manera. </a:t>
            </a:r>
            <a:r>
              <a:rPr lang="es-ES" sz="2800" dirty="0"/>
              <a:t>El libro contable convertido en un símbolo es como la balanza del arcángel Gabriel de las pinturas medievales y decisivamente declara: debe - tiene, debe - tiene, debe - tiene.</a:t>
            </a:r>
          </a:p>
          <a:p>
            <a:pPr marL="0" indent="0">
              <a:buNone/>
            </a:pPr>
            <a:r>
              <a:rPr lang="pl-PL" sz="2800" dirty="0" smtClean="0"/>
              <a:t> </a:t>
            </a:r>
            <a:endParaRPr lang="pl-PL" sz="2800" dirty="0"/>
          </a:p>
          <a:p>
            <a:pPr marL="0" indent="0">
              <a:buNone/>
            </a:pPr>
            <a:endParaRPr lang="pl-PL" sz="2800" dirty="0"/>
          </a:p>
        </p:txBody>
      </p:sp>
    </p:spTree>
    <p:extLst>
      <p:ext uri="{BB962C8B-B14F-4D97-AF65-F5344CB8AC3E}">
        <p14:creationId xmlns:p14="http://schemas.microsoft.com/office/powerpoint/2010/main" val="1387792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5463" y="452718"/>
            <a:ext cx="11956868" cy="1400530"/>
          </a:xfrm>
        </p:spPr>
        <p:txBody>
          <a:bodyPr/>
          <a:lstStyle/>
          <a:p>
            <a:r>
              <a:rPr lang="es-ES" b="1" i="1" dirty="0" smtClean="0"/>
              <a:t>La visión contable del Juicio Final</a:t>
            </a:r>
            <a:endParaRPr lang="pl-PL" b="1" i="1" dirty="0"/>
          </a:p>
        </p:txBody>
      </p:sp>
      <p:pic>
        <p:nvPicPr>
          <p:cNvPr id="6" name="Symbol zastępczy zawartości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4841" y="1373370"/>
            <a:ext cx="7995437" cy="5323522"/>
          </a:xfrm>
        </p:spPr>
      </p:pic>
    </p:spTree>
    <p:extLst>
      <p:ext uri="{BB962C8B-B14F-4D97-AF65-F5344CB8AC3E}">
        <p14:creationId xmlns:p14="http://schemas.microsoft.com/office/powerpoint/2010/main" val="881006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6111" y="836023"/>
            <a:ext cx="10317980" cy="1558834"/>
          </a:xfrm>
        </p:spPr>
        <p:txBody>
          <a:bodyPr/>
          <a:lstStyle/>
          <a:p>
            <a:pPr algn="ctr"/>
            <a:r>
              <a:rPr lang="pl-PL" dirty="0"/>
              <a:t>Józef Maria Ruszar, </a:t>
            </a:r>
            <a:r>
              <a:rPr lang="pl-PL"/>
              <a:t/>
            </a:r>
            <a:br>
              <a:rPr lang="pl-PL"/>
            </a:br>
            <a:endParaRPr lang="pl-PL" dirty="0"/>
          </a:p>
        </p:txBody>
      </p:sp>
      <p:pic>
        <p:nvPicPr>
          <p:cNvPr id="4" name="Symbol zastępczy zawartości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3038" y="2778069"/>
            <a:ext cx="4395787" cy="2930524"/>
          </a:xfrm>
        </p:spPr>
      </p:pic>
      <p:pic>
        <p:nvPicPr>
          <p:cNvPr id="12" name="Symbol zastępczy zawartości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945018" y="2778069"/>
            <a:ext cx="5405629" cy="2930524"/>
          </a:xfrm>
        </p:spPr>
      </p:pic>
      <p:pic>
        <p:nvPicPr>
          <p:cNvPr id="13" name="Symbol zastępczy zawartości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9944" y="2778069"/>
            <a:ext cx="2940806" cy="2930524"/>
          </a:xfrm>
          <a:prstGeom prst="rect">
            <a:avLst/>
          </a:prstGeom>
        </p:spPr>
      </p:pic>
    </p:spTree>
    <p:extLst>
      <p:ext uri="{BB962C8B-B14F-4D97-AF65-F5344CB8AC3E}">
        <p14:creationId xmlns:p14="http://schemas.microsoft.com/office/powerpoint/2010/main" val="4123595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4137" y="345535"/>
            <a:ext cx="10668000" cy="714231"/>
          </a:xfrm>
        </p:spPr>
        <p:txBody>
          <a:bodyPr/>
          <a:lstStyle/>
          <a:p>
            <a:r>
              <a:rPr lang="pl-PL" sz="4000" b="1" dirty="0"/>
              <a:t>Zbigniew Herbert, </a:t>
            </a:r>
            <a:r>
              <a:rPr lang="pl-PL" sz="4000" b="1" i="1" dirty="0" err="1" smtClean="0"/>
              <a:t>Carta</a:t>
            </a:r>
            <a:r>
              <a:rPr lang="pl-PL" sz="4000" b="1" i="1" dirty="0" smtClean="0"/>
              <a:t> a </a:t>
            </a:r>
            <a:r>
              <a:rPr lang="pl-PL" sz="4000" b="1" i="1" dirty="0" err="1" smtClean="0"/>
              <a:t>un</a:t>
            </a:r>
            <a:r>
              <a:rPr lang="pl-PL" sz="4000" b="1" i="1" dirty="0" smtClean="0"/>
              <a:t> </a:t>
            </a:r>
            <a:r>
              <a:rPr lang="pl-PL" sz="4000" b="1" i="1" dirty="0" err="1" smtClean="0"/>
              <a:t>amigo</a:t>
            </a:r>
            <a:r>
              <a:rPr lang="pl-PL" sz="4000" b="1" dirty="0" smtClean="0"/>
              <a:t/>
            </a:r>
            <a:br>
              <a:rPr lang="pl-PL" sz="4000" b="1" dirty="0" smtClean="0"/>
            </a:br>
            <a:r>
              <a:rPr lang="pl-PL" sz="4000" b="1" dirty="0" smtClean="0"/>
              <a:t/>
            </a:r>
            <a:br>
              <a:rPr lang="pl-PL" sz="4000" b="1" dirty="0" smtClean="0"/>
            </a:br>
            <a:r>
              <a:rPr lang="pl-PL" sz="4000" b="1" dirty="0" smtClean="0"/>
              <a:t>                  </a:t>
            </a:r>
            <a:r>
              <a:rPr lang="pl-PL" sz="4000" b="1" dirty="0"/>
              <a:t/>
            </a:r>
            <a:br>
              <a:rPr lang="pl-PL" sz="4000" b="1" dirty="0"/>
            </a:br>
            <a:endParaRPr lang="pl-PL" sz="4000" b="1" dirty="0"/>
          </a:p>
        </p:txBody>
      </p:sp>
      <p:sp>
        <p:nvSpPr>
          <p:cNvPr id="3" name="Symbol zastępczy zawartości 2"/>
          <p:cNvSpPr>
            <a:spLocks noGrp="1"/>
          </p:cNvSpPr>
          <p:nvPr>
            <p:ph idx="1"/>
          </p:nvPr>
        </p:nvSpPr>
        <p:spPr>
          <a:xfrm>
            <a:off x="444137" y="1165379"/>
            <a:ext cx="11538857" cy="5042263"/>
          </a:xfrm>
        </p:spPr>
        <p:txBody>
          <a:bodyPr>
            <a:noAutofit/>
          </a:bodyPr>
          <a:lstStyle/>
          <a:p>
            <a:pPr marL="0" indent="0" algn="just">
              <a:buNone/>
            </a:pPr>
            <a:r>
              <a:rPr lang="es-ES" sz="2800" dirty="0"/>
              <a:t>Bueno, como ya sabrás de oído, tenemos Polonia (¿qué </a:t>
            </a:r>
            <a:r>
              <a:rPr lang="es-ES" sz="2800" dirty="0" smtClean="0"/>
              <a:t>Polonia? </a:t>
            </a:r>
            <a:r>
              <a:rPr lang="es-ES" sz="2800" dirty="0"/>
              <a:t>- demasiado tiempo para contar). En cualquier caso, se puede respirar con un pulmón. Por lo general, hay perspectivas de vida, aunque sean muy modestas [...] En marzo me inscribí en la Escuela Superior </a:t>
            </a:r>
            <a:r>
              <a:rPr lang="es-ES" sz="2800" dirty="0" smtClean="0"/>
              <a:t>de </a:t>
            </a:r>
            <a:r>
              <a:rPr lang="es-ES" sz="2800" dirty="0"/>
              <a:t>Comercio. </a:t>
            </a:r>
            <a:r>
              <a:rPr lang="pl-PL" sz="2800" dirty="0" smtClean="0"/>
              <a:t>El P</a:t>
            </a:r>
            <a:r>
              <a:rPr lang="es-ES" sz="2800" dirty="0" smtClean="0"/>
              <a:t>adre </a:t>
            </a:r>
            <a:r>
              <a:rPr lang="es-ES" sz="2800" dirty="0"/>
              <a:t>consiguió un trabajo, incluso empecé a comer el pan, la situación paulatinamente se normalizaba. Empecé a dedicarme a los estudios. Vivía en un desdoblamiento curioso entre la literatura y la contabilidad mercantil, pero con la primera rompí definitivamente, aunque no sin esperanza. Los estudios me están absorbiendo cada vez más (</a:t>
            </a:r>
            <a:r>
              <a:rPr lang="es-ES" sz="2800" dirty="0" err="1"/>
              <a:t>Zbigniew</a:t>
            </a:r>
            <a:r>
              <a:rPr lang="es-ES" sz="2800" dirty="0"/>
              <a:t> Herbert, Carta a </a:t>
            </a:r>
            <a:r>
              <a:rPr lang="es-ES" sz="2800" dirty="0" err="1"/>
              <a:t>Zdzisław</a:t>
            </a:r>
            <a:r>
              <a:rPr lang="es-ES" sz="2800" dirty="0"/>
              <a:t> </a:t>
            </a:r>
            <a:r>
              <a:rPr lang="es-ES" sz="2800" dirty="0" err="1"/>
              <a:t>Ruziewicz</a:t>
            </a:r>
            <a:r>
              <a:rPr lang="es-ES" sz="2800" dirty="0"/>
              <a:t>, un amigo de </a:t>
            </a:r>
            <a:r>
              <a:rPr lang="es-ES" sz="2800" dirty="0" err="1"/>
              <a:t>Lwów</a:t>
            </a:r>
            <a:r>
              <a:rPr lang="es-ES" sz="2800" dirty="0"/>
              <a:t>/</a:t>
            </a:r>
            <a:r>
              <a:rPr lang="es-ES" sz="2800" dirty="0" err="1"/>
              <a:t>Lviv</a:t>
            </a:r>
            <a:r>
              <a:rPr lang="es-ES" sz="2800" dirty="0"/>
              <a:t>, Cracovia 27 de julio de 1945</a:t>
            </a:r>
            <a:r>
              <a:rPr lang="es-ES" sz="2800" dirty="0" smtClean="0"/>
              <a:t>).</a:t>
            </a:r>
            <a:endParaRPr lang="pl-PL" sz="2800" dirty="0"/>
          </a:p>
          <a:p>
            <a:endParaRPr lang="pl-PL" sz="2800" dirty="0"/>
          </a:p>
        </p:txBody>
      </p:sp>
    </p:spTree>
    <p:extLst>
      <p:ext uri="{BB962C8B-B14F-4D97-AF65-F5344CB8AC3E}">
        <p14:creationId xmlns:p14="http://schemas.microsoft.com/office/powerpoint/2010/main" val="65484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4137" y="199500"/>
            <a:ext cx="10466026" cy="1400530"/>
          </a:xfrm>
        </p:spPr>
        <p:txBody>
          <a:bodyPr/>
          <a:lstStyle/>
          <a:p>
            <a:r>
              <a:rPr lang="es-ES" sz="4000" b="1" i="1" dirty="0" smtClean="0"/>
              <a:t>En un desdoblamiento curioso entre la literatura y la contabilidad mercantil</a:t>
            </a:r>
            <a:r>
              <a:rPr lang="pl-PL" sz="4000" b="1" dirty="0" smtClean="0"/>
              <a:t/>
            </a:r>
            <a:br>
              <a:rPr lang="pl-PL" sz="4000" b="1" dirty="0" smtClean="0"/>
            </a:br>
            <a:r>
              <a:rPr lang="pl-PL" sz="4000" b="1" dirty="0" smtClean="0"/>
              <a:t/>
            </a:r>
            <a:br>
              <a:rPr lang="pl-PL" sz="4000" b="1" dirty="0" smtClean="0"/>
            </a:br>
            <a:r>
              <a:rPr lang="pl-PL" sz="4000" b="1" dirty="0" smtClean="0"/>
              <a:t>                  </a:t>
            </a:r>
            <a:r>
              <a:rPr lang="pl-PL" sz="4000" b="1" dirty="0"/>
              <a:t/>
            </a:r>
            <a:br>
              <a:rPr lang="pl-PL" sz="4000" b="1" dirty="0"/>
            </a:br>
            <a:endParaRPr lang="pl-PL" sz="4000" b="1" dirty="0"/>
          </a:p>
        </p:txBody>
      </p:sp>
      <p:sp>
        <p:nvSpPr>
          <p:cNvPr id="3" name="Symbol zastępczy zawartości 2"/>
          <p:cNvSpPr>
            <a:spLocks noGrp="1"/>
          </p:cNvSpPr>
          <p:nvPr>
            <p:ph idx="1"/>
          </p:nvPr>
        </p:nvSpPr>
        <p:spPr>
          <a:xfrm>
            <a:off x="444137" y="1600030"/>
            <a:ext cx="11538857" cy="4478511"/>
          </a:xfrm>
        </p:spPr>
        <p:txBody>
          <a:bodyPr>
            <a:noAutofit/>
          </a:bodyPr>
          <a:lstStyle/>
          <a:p>
            <a:pPr marL="0" indent="0" algn="just">
              <a:buNone/>
            </a:pPr>
            <a:r>
              <a:rPr lang="es-ES" sz="2800" dirty="0"/>
              <a:t>Parece que la vida "en un desdoblamiento curioso entre la literatura y la contabilidad mercantil" – como escribe en una carta a un amigo de la juventud, </a:t>
            </a:r>
            <a:r>
              <a:rPr lang="es-ES" sz="2800" dirty="0" err="1"/>
              <a:t>Zdzisław</a:t>
            </a:r>
            <a:r>
              <a:rPr lang="es-ES" sz="2800" dirty="0"/>
              <a:t> </a:t>
            </a:r>
            <a:r>
              <a:rPr lang="es-ES" sz="2800" dirty="0" err="1"/>
              <a:t>Ruziewicz</a:t>
            </a:r>
            <a:r>
              <a:rPr lang="es-ES" sz="2800" dirty="0"/>
              <a:t> – no era desagradable para él y los estudios le “absorbían”. Y, en cualquier caso, </a:t>
            </a:r>
            <a:r>
              <a:rPr lang="es-ES" sz="2800" dirty="0" err="1"/>
              <a:t>Zbigniew</a:t>
            </a:r>
            <a:r>
              <a:rPr lang="es-ES" sz="2800" dirty="0"/>
              <a:t> Herbert podía imaginarse que la teneduría de libros, esta área de la economía considerada como la más aburrida y sin color, podría apasionar a alguien e incluso llegar a ser un faro que ilumine la oscuridad del cosmos – tal conclusión podemos </a:t>
            </a:r>
            <a:r>
              <a:rPr lang="es-ES" sz="2800" dirty="0" smtClean="0"/>
              <a:t>sacarla </a:t>
            </a:r>
            <a:r>
              <a:rPr lang="es-ES" sz="2800" dirty="0"/>
              <a:t>del final de uno de los </a:t>
            </a:r>
            <a:r>
              <a:rPr lang="es-ES" sz="2800" i="1" dirty="0"/>
              <a:t>Apócrifos</a:t>
            </a:r>
            <a:r>
              <a:rPr lang="es-ES" sz="2800" dirty="0"/>
              <a:t>- </a:t>
            </a:r>
            <a:r>
              <a:rPr lang="es-ES" sz="2800" i="1" dirty="0" smtClean="0"/>
              <a:t>Retrato con marco negro </a:t>
            </a:r>
            <a:r>
              <a:rPr lang="es-ES" sz="2800" dirty="0" smtClean="0"/>
              <a:t>del </a:t>
            </a:r>
            <a:r>
              <a:rPr lang="es-ES" sz="2800" dirty="0"/>
              <a:t>tomo </a:t>
            </a:r>
            <a:r>
              <a:rPr lang="es-ES" sz="2800" i="1" dirty="0"/>
              <a:t>Naturaleza muerta con </a:t>
            </a:r>
            <a:r>
              <a:rPr lang="es-ES" sz="2800" i="1" dirty="0" smtClean="0"/>
              <a:t>brida.</a:t>
            </a:r>
            <a:endParaRPr lang="pl-PL" sz="2800" i="1" dirty="0"/>
          </a:p>
        </p:txBody>
      </p:sp>
    </p:spTree>
    <p:extLst>
      <p:ext uri="{BB962C8B-B14F-4D97-AF65-F5344CB8AC3E}">
        <p14:creationId xmlns:p14="http://schemas.microsoft.com/office/powerpoint/2010/main" val="781908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66559" y="452717"/>
            <a:ext cx="5486401" cy="4162825"/>
          </a:xfrm>
        </p:spPr>
        <p:txBody>
          <a:bodyPr/>
          <a:lstStyle/>
          <a:p>
            <a:r>
              <a:rPr lang="pl-PL" sz="4000" b="1" dirty="0" smtClean="0"/>
              <a:t>Zbigniew </a:t>
            </a:r>
            <a:br>
              <a:rPr lang="pl-PL" sz="4000" b="1" dirty="0" smtClean="0"/>
            </a:br>
            <a:r>
              <a:rPr lang="pl-PL" sz="4000" b="1" dirty="0" smtClean="0"/>
              <a:t>Herbert,</a:t>
            </a:r>
            <a:r>
              <a:rPr lang="pl-PL" sz="2800" b="1" dirty="0" smtClean="0"/>
              <a:t/>
            </a:r>
            <a:br>
              <a:rPr lang="pl-PL" sz="2800" b="1" dirty="0" smtClean="0"/>
            </a:br>
            <a:r>
              <a:rPr lang="pl-PL" sz="2800" b="1" dirty="0" smtClean="0"/>
              <a:t> </a:t>
            </a:r>
            <a:br>
              <a:rPr lang="pl-PL" sz="2800" b="1" dirty="0" smtClean="0"/>
            </a:br>
            <a:r>
              <a:rPr lang="es-ES" sz="4000" b="1" i="1" dirty="0" smtClean="0">
                <a:solidFill>
                  <a:schemeClr val="tx1"/>
                </a:solidFill>
              </a:rPr>
              <a:t>Retrato con marco negro</a:t>
            </a:r>
            <a:r>
              <a:rPr lang="es-ES" sz="4000" b="1" i="1" dirty="0" smtClean="0">
                <a:solidFill>
                  <a:srgbClr val="FF0000"/>
                </a:solidFill>
              </a:rPr>
              <a:t/>
            </a:r>
            <a:br>
              <a:rPr lang="es-ES" sz="4000" b="1" i="1" dirty="0" smtClean="0">
                <a:solidFill>
                  <a:srgbClr val="FF0000"/>
                </a:solidFill>
              </a:rPr>
            </a:br>
            <a:r>
              <a:rPr lang="pl-PL" sz="2400" b="1" dirty="0" smtClean="0"/>
              <a:t>(</a:t>
            </a:r>
            <a:r>
              <a:rPr lang="pl-PL" sz="2400" b="1" i="1" dirty="0" err="1" smtClean="0"/>
              <a:t>Naturaleza</a:t>
            </a:r>
            <a:r>
              <a:rPr lang="pl-PL" sz="2400" b="1" i="1" dirty="0" smtClean="0"/>
              <a:t> </a:t>
            </a:r>
            <a:r>
              <a:rPr lang="pl-PL" sz="2400" b="1" i="1" dirty="0" err="1" smtClean="0"/>
              <a:t>muerta</a:t>
            </a:r>
            <a:r>
              <a:rPr lang="pl-PL" sz="2400" b="1" i="1" dirty="0" smtClean="0"/>
              <a:t> con </a:t>
            </a:r>
            <a:r>
              <a:rPr lang="pl-PL" sz="2400" b="1" i="1" dirty="0" err="1" smtClean="0"/>
              <a:t>brida</a:t>
            </a:r>
            <a:r>
              <a:rPr lang="pl-PL" sz="2400" b="1" i="1" dirty="0" smtClean="0"/>
              <a:t>)</a:t>
            </a:r>
            <a:r>
              <a:rPr lang="pl-PL" sz="2400" b="1" dirty="0" smtClean="0"/>
              <a:t>                          </a:t>
            </a:r>
            <a:endParaRPr lang="pl-PL" sz="2400" b="1" dirty="0"/>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148" y="137258"/>
            <a:ext cx="5484577" cy="6296297"/>
          </a:xfrm>
        </p:spPr>
      </p:pic>
      <p:sp>
        <p:nvSpPr>
          <p:cNvPr id="8" name="Symbol zastępczy tekstu 7"/>
          <p:cNvSpPr>
            <a:spLocks noGrp="1"/>
          </p:cNvSpPr>
          <p:nvPr>
            <p:ph type="body" sz="quarter" idx="4294967295"/>
          </p:nvPr>
        </p:nvSpPr>
        <p:spPr>
          <a:xfrm>
            <a:off x="6766559" y="5011327"/>
            <a:ext cx="5425441" cy="1054009"/>
          </a:xfrm>
        </p:spPr>
        <p:txBody>
          <a:bodyPr>
            <a:normAutofit fontScale="77500" lnSpcReduction="20000"/>
          </a:bodyPr>
          <a:lstStyle/>
          <a:p>
            <a:pPr marL="0" indent="0">
              <a:buNone/>
            </a:pPr>
            <a:r>
              <a:rPr lang="pl-PL" sz="2400" b="1" dirty="0"/>
              <a:t>Jan </a:t>
            </a:r>
            <a:r>
              <a:rPr lang="pl-PL" sz="2400" b="1" dirty="0" err="1"/>
              <a:t>Pieterszoon</a:t>
            </a:r>
            <a:r>
              <a:rPr lang="pl-PL" sz="2400" b="1" dirty="0"/>
              <a:t> </a:t>
            </a:r>
            <a:r>
              <a:rPr lang="pl-PL" sz="2400" b="1" dirty="0" err="1" smtClean="0"/>
              <a:t>Coen</a:t>
            </a:r>
            <a:endParaRPr lang="pl-PL" sz="2400" b="1" dirty="0" smtClean="0"/>
          </a:p>
          <a:p>
            <a:pPr marL="0" indent="0">
              <a:buNone/>
            </a:pPr>
            <a:r>
              <a:rPr lang="nl-NL" sz="2400" dirty="0" smtClean="0"/>
              <a:t>(</a:t>
            </a:r>
            <a:r>
              <a:rPr lang="pl-PL" sz="2400" dirty="0" err="1" smtClean="0"/>
              <a:t>Hoorn</a:t>
            </a:r>
            <a:r>
              <a:rPr lang="pl-PL" sz="2400" dirty="0" smtClean="0"/>
              <a:t>, 1587 </a:t>
            </a:r>
            <a:r>
              <a:rPr lang="pl-PL" sz="2400" dirty="0" smtClean="0">
                <a:hlinkClick r:id="rId3" tooltip="Hoorn (Noord-Holland)"/>
              </a:rPr>
              <a:t>–</a:t>
            </a:r>
            <a:r>
              <a:rPr lang="pl-PL" sz="2400" dirty="0" smtClean="0"/>
              <a:t> </a:t>
            </a:r>
            <a:r>
              <a:rPr lang="pl-PL" sz="2400" dirty="0" err="1" smtClean="0"/>
              <a:t>Batavia</a:t>
            </a:r>
            <a:r>
              <a:rPr lang="pl-PL" sz="2400" dirty="0" smtClean="0"/>
              <a:t> 1629</a:t>
            </a:r>
            <a:r>
              <a:rPr lang="nl-NL" sz="2400" dirty="0" smtClean="0"/>
              <a:t>)</a:t>
            </a:r>
            <a:endParaRPr lang="pl-PL" sz="2400" dirty="0" smtClean="0"/>
          </a:p>
          <a:p>
            <a:pPr marL="0" indent="0">
              <a:buNone/>
            </a:pPr>
            <a:r>
              <a:rPr lang="pl-PL" sz="2400" dirty="0" err="1" smtClean="0">
                <a:latin typeface="Arial" panose="020B0604020202020204" pitchFamily="34" charset="0"/>
                <a:cs typeface="Arial" panose="020B0604020202020204" pitchFamily="34" charset="0"/>
              </a:rPr>
              <a:t>Hijo</a:t>
            </a:r>
            <a:r>
              <a:rPr lang="pl-PL" sz="2400" dirty="0" smtClean="0">
                <a:latin typeface="Arial" panose="020B0604020202020204" pitchFamily="34" charset="0"/>
                <a:cs typeface="Arial" panose="020B0604020202020204" pitchFamily="34" charset="0"/>
              </a:rPr>
              <a:t> de </a:t>
            </a:r>
            <a:r>
              <a:rPr lang="pl-PL" sz="2400" dirty="0" err="1" smtClean="0">
                <a:latin typeface="Arial" panose="020B0604020202020204" pitchFamily="34" charset="0"/>
                <a:cs typeface="Arial" panose="020B0604020202020204" pitchFamily="34" charset="0"/>
              </a:rPr>
              <a:t>un</a:t>
            </a:r>
            <a:r>
              <a:rPr lang="pl-PL" sz="2400" dirty="0" smtClean="0">
                <a:latin typeface="Arial" panose="020B0604020202020204" pitchFamily="34" charset="0"/>
                <a:cs typeface="Arial" panose="020B0604020202020204" pitchFamily="34" charset="0"/>
              </a:rPr>
              <a:t> </a:t>
            </a:r>
            <a:r>
              <a:rPr lang="pl-PL" sz="2400" dirty="0" err="1" smtClean="0">
                <a:latin typeface="Arial" panose="020B0604020202020204" pitchFamily="34" charset="0"/>
                <a:cs typeface="Arial" panose="020B0604020202020204" pitchFamily="34" charset="0"/>
              </a:rPr>
              <a:t>peque</a:t>
            </a:r>
            <a:r>
              <a:rPr lang="es-ES" sz="2400" dirty="0" err="1" smtClean="0">
                <a:latin typeface="Arial" panose="020B0604020202020204" pitchFamily="34" charset="0"/>
                <a:cs typeface="Arial" panose="020B0604020202020204" pitchFamily="34" charset="0"/>
              </a:rPr>
              <a:t>ño</a:t>
            </a:r>
            <a:r>
              <a:rPr lang="es-ES" sz="2400" dirty="0" smtClean="0">
                <a:latin typeface="Arial" panose="020B0604020202020204" pitchFamily="34" charset="0"/>
                <a:cs typeface="Arial" panose="020B0604020202020204" pitchFamily="34" charset="0"/>
              </a:rPr>
              <a:t> comerciante de </a:t>
            </a:r>
            <a:r>
              <a:rPr lang="es-ES" sz="2400" dirty="0" err="1" smtClean="0">
                <a:latin typeface="Arial" panose="020B0604020202020204" pitchFamily="34" charset="0"/>
                <a:cs typeface="Arial" panose="020B0604020202020204" pitchFamily="34" charset="0"/>
              </a:rPr>
              <a:t>Hoorn</a:t>
            </a:r>
            <a:endParaRPr lang="pl-PL"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9635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4137" y="452718"/>
            <a:ext cx="10668000" cy="905819"/>
          </a:xfrm>
        </p:spPr>
        <p:txBody>
          <a:bodyPr/>
          <a:lstStyle/>
          <a:p>
            <a:r>
              <a:rPr lang="es-ES" sz="4000" b="1" i="1" dirty="0" smtClean="0"/>
              <a:t>Un título ambiguo</a:t>
            </a:r>
            <a:r>
              <a:rPr lang="pl-PL" sz="4000" b="1" dirty="0" smtClean="0"/>
              <a:t/>
            </a:r>
            <a:br>
              <a:rPr lang="pl-PL" sz="4000" b="1" dirty="0" smtClean="0"/>
            </a:br>
            <a:r>
              <a:rPr lang="pl-PL" sz="4000" b="1" dirty="0" smtClean="0"/>
              <a:t/>
            </a:r>
            <a:br>
              <a:rPr lang="pl-PL" sz="4000" b="1" dirty="0" smtClean="0"/>
            </a:br>
            <a:r>
              <a:rPr lang="pl-PL" sz="4000" b="1" dirty="0" smtClean="0"/>
              <a:t>                  </a:t>
            </a:r>
            <a:r>
              <a:rPr lang="pl-PL" sz="4000" b="1" dirty="0"/>
              <a:t/>
            </a:r>
            <a:br>
              <a:rPr lang="pl-PL" sz="4000" b="1" dirty="0"/>
            </a:br>
            <a:endParaRPr lang="pl-PL" sz="4000" b="1" dirty="0"/>
          </a:p>
        </p:txBody>
      </p:sp>
      <p:sp>
        <p:nvSpPr>
          <p:cNvPr id="3" name="Symbol zastępczy zawartości 2"/>
          <p:cNvSpPr>
            <a:spLocks noGrp="1"/>
          </p:cNvSpPr>
          <p:nvPr>
            <p:ph idx="1"/>
          </p:nvPr>
        </p:nvSpPr>
        <p:spPr>
          <a:xfrm>
            <a:off x="444137" y="1358537"/>
            <a:ext cx="11538857" cy="4478511"/>
          </a:xfrm>
        </p:spPr>
        <p:txBody>
          <a:bodyPr>
            <a:noAutofit/>
          </a:bodyPr>
          <a:lstStyle/>
          <a:p>
            <a:pPr marL="0" indent="0" algn="just">
              <a:buNone/>
            </a:pPr>
            <a:r>
              <a:rPr lang="es-ES" sz="2800" dirty="0"/>
              <a:t>El título </a:t>
            </a:r>
            <a:r>
              <a:rPr lang="es-ES" sz="2800" i="1" dirty="0"/>
              <a:t>R</a:t>
            </a:r>
            <a:r>
              <a:rPr lang="es-ES" sz="2800" i="1" dirty="0" smtClean="0"/>
              <a:t>etrato con marco </a:t>
            </a:r>
            <a:r>
              <a:rPr lang="es-ES" sz="2800" i="1" dirty="0"/>
              <a:t>negro</a:t>
            </a:r>
            <a:r>
              <a:rPr lang="es-ES" sz="2800" dirty="0"/>
              <a:t> es ambiguo. Por un lado, se refiere literalmente al color del marco popular en siglo XVII, típico para la pintura holandesa. Por otra parte, debido a que el personaje principal es una figura controvertida, al menos para los estándares de hoy en día, el hincapié en el color negro puede ser entendido de manera simbólica. El héroe del ensayo, Jan </a:t>
            </a:r>
            <a:r>
              <a:rPr lang="es-ES" sz="2800" dirty="0" err="1"/>
              <a:t>Pieterszoon</a:t>
            </a:r>
            <a:r>
              <a:rPr lang="es-ES" sz="2800" dirty="0"/>
              <a:t> </a:t>
            </a:r>
            <a:r>
              <a:rPr lang="es-ES" sz="2800" dirty="0" err="1"/>
              <a:t>Coen</a:t>
            </a:r>
            <a:r>
              <a:rPr lang="es-ES" sz="2800" dirty="0"/>
              <a:t>, hijo de un pequeño comerciante de </a:t>
            </a:r>
            <a:r>
              <a:rPr lang="es-ES" sz="2800" dirty="0" err="1"/>
              <a:t>Hoorn</a:t>
            </a:r>
            <a:r>
              <a:rPr lang="es-ES" sz="2800" dirty="0"/>
              <a:t>, fue enviado en 1607 al Lejano Oriente como inspector de la Compañía de las Indias Orientales, para convertirse, pasados los años, en un gobernador sobresaliente de las Indias Orientales </a:t>
            </a:r>
            <a:r>
              <a:rPr lang="es-ES" sz="2800" dirty="0" smtClean="0"/>
              <a:t>holandesas.</a:t>
            </a:r>
            <a:endParaRPr lang="pl-PL" sz="2800" dirty="0"/>
          </a:p>
        </p:txBody>
      </p:sp>
    </p:spTree>
    <p:extLst>
      <p:ext uri="{BB962C8B-B14F-4D97-AF65-F5344CB8AC3E}">
        <p14:creationId xmlns:p14="http://schemas.microsoft.com/office/powerpoint/2010/main" val="2615789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5466" y="452718"/>
            <a:ext cx="11965574" cy="905819"/>
          </a:xfrm>
        </p:spPr>
        <p:txBody>
          <a:bodyPr/>
          <a:lstStyle/>
          <a:p>
            <a:r>
              <a:rPr lang="es-ES" sz="4000" b="1" dirty="0" smtClean="0"/>
              <a:t>El gobernador conmemorado</a:t>
            </a:r>
            <a:r>
              <a:rPr lang="pl-PL" sz="4000" b="1" dirty="0" smtClean="0"/>
              <a:t> </a:t>
            </a:r>
            <a:r>
              <a:rPr lang="pl-PL" sz="2800" b="1" dirty="0" smtClean="0"/>
              <a:t/>
            </a:r>
            <a:br>
              <a:rPr lang="pl-PL" sz="2800" b="1" dirty="0" smtClean="0"/>
            </a:br>
            <a:endParaRPr lang="pl-PL" sz="2800" b="1" dirty="0"/>
          </a:p>
        </p:txBody>
      </p:sp>
      <p:sp>
        <p:nvSpPr>
          <p:cNvPr id="6" name="Symbol zastępczy tekstu 5"/>
          <p:cNvSpPr>
            <a:spLocks noGrp="1"/>
          </p:cNvSpPr>
          <p:nvPr>
            <p:ph type="body" idx="1"/>
          </p:nvPr>
        </p:nvSpPr>
        <p:spPr>
          <a:xfrm>
            <a:off x="1103313" y="1905000"/>
            <a:ext cx="4396338" cy="1055914"/>
          </a:xfrm>
        </p:spPr>
        <p:txBody>
          <a:bodyPr/>
          <a:lstStyle/>
          <a:p>
            <a:endParaRPr lang="pl-PL" dirty="0"/>
          </a:p>
        </p:txBody>
      </p:sp>
      <p:pic>
        <p:nvPicPr>
          <p:cNvPr id="10" name="Symbol zastępczy zawartości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7082" y="3609817"/>
            <a:ext cx="4886042" cy="2790369"/>
          </a:xfrm>
        </p:spPr>
      </p:pic>
      <p:sp>
        <p:nvSpPr>
          <p:cNvPr id="7" name="Symbol zastępczy tekstu 6"/>
          <p:cNvSpPr>
            <a:spLocks noGrp="1"/>
          </p:cNvSpPr>
          <p:nvPr>
            <p:ph type="body" sz="quarter" idx="3"/>
          </p:nvPr>
        </p:nvSpPr>
        <p:spPr>
          <a:xfrm>
            <a:off x="5654495" y="1905000"/>
            <a:ext cx="4396339" cy="1055914"/>
          </a:xfrm>
        </p:spPr>
        <p:txBody>
          <a:bodyPr/>
          <a:lstStyle/>
          <a:p>
            <a:endParaRPr lang="pl-PL" dirty="0"/>
          </a:p>
        </p:txBody>
      </p:sp>
      <p:pic>
        <p:nvPicPr>
          <p:cNvPr id="11" name="Symbol zastępczy zawartości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27565" y="1185010"/>
            <a:ext cx="4886122" cy="2812869"/>
          </a:xfrm>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0372" y="744542"/>
            <a:ext cx="3680462" cy="5655644"/>
          </a:xfrm>
          <a:prstGeom prst="rect">
            <a:avLst/>
          </a:prstGeom>
        </p:spPr>
      </p:pic>
    </p:spTree>
    <p:extLst>
      <p:ext uri="{BB962C8B-B14F-4D97-AF65-F5344CB8AC3E}">
        <p14:creationId xmlns:p14="http://schemas.microsoft.com/office/powerpoint/2010/main" val="1531486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5466" y="452718"/>
            <a:ext cx="11819115" cy="897111"/>
          </a:xfrm>
        </p:spPr>
        <p:txBody>
          <a:bodyPr/>
          <a:lstStyle/>
          <a:p>
            <a:r>
              <a:rPr lang="pl-PL" sz="4000" b="1" dirty="0" smtClean="0"/>
              <a:t>Jan </a:t>
            </a:r>
            <a:r>
              <a:rPr lang="pl-PL" sz="4000" b="1" dirty="0" err="1"/>
              <a:t>Pieterszoon</a:t>
            </a:r>
            <a:r>
              <a:rPr lang="pl-PL" sz="4000" b="1" dirty="0"/>
              <a:t> </a:t>
            </a:r>
            <a:r>
              <a:rPr lang="pl-PL" sz="4000" b="1" dirty="0" err="1" smtClean="0"/>
              <a:t>Coen</a:t>
            </a:r>
            <a:r>
              <a:rPr lang="pl-PL" sz="4000" b="1" dirty="0" smtClean="0"/>
              <a:t> </a:t>
            </a:r>
            <a:r>
              <a:rPr lang="es-ES" sz="4000" b="1" dirty="0" smtClean="0"/>
              <a:t>como un dictador sangriento</a:t>
            </a:r>
            <a:endParaRPr lang="pl-PL" sz="4000" b="1" dirty="0"/>
          </a:p>
        </p:txBody>
      </p:sp>
      <p:sp>
        <p:nvSpPr>
          <p:cNvPr id="6" name="Symbol zastępczy tekstu 5"/>
          <p:cNvSpPr>
            <a:spLocks noGrp="1"/>
          </p:cNvSpPr>
          <p:nvPr>
            <p:ph type="body" idx="1"/>
          </p:nvPr>
        </p:nvSpPr>
        <p:spPr>
          <a:xfrm>
            <a:off x="211115" y="5219109"/>
            <a:ext cx="11773466" cy="895931"/>
          </a:xfrm>
        </p:spPr>
        <p:txBody>
          <a:bodyPr/>
          <a:lstStyle/>
          <a:p>
            <a:r>
              <a:rPr lang="es-ES" b="1" dirty="0"/>
              <a:t>Dictador sangriento y genocida famoso por asesinar a toda la población de las Islas de Banda, el único lugar, donde crecía el árbol de nuez </a:t>
            </a:r>
            <a:r>
              <a:rPr lang="es-ES" b="1" dirty="0" smtClean="0"/>
              <a:t>moscada.</a:t>
            </a:r>
            <a:endParaRPr lang="pl-PL" b="1" dirty="0"/>
          </a:p>
        </p:txBody>
      </p:sp>
      <p:sp>
        <p:nvSpPr>
          <p:cNvPr id="7" name="Symbol zastępczy tekstu 6"/>
          <p:cNvSpPr>
            <a:spLocks noGrp="1"/>
          </p:cNvSpPr>
          <p:nvPr>
            <p:ph type="body" sz="quarter" idx="3"/>
          </p:nvPr>
        </p:nvSpPr>
        <p:spPr>
          <a:xfrm>
            <a:off x="5654495" y="1905000"/>
            <a:ext cx="4396339" cy="1055914"/>
          </a:xfrm>
        </p:spPr>
        <p:txBody>
          <a:bodyPr/>
          <a:lstStyle/>
          <a:p>
            <a:endParaRPr lang="pl-PL" dirty="0"/>
          </a:p>
        </p:txBody>
      </p:sp>
      <p:pic>
        <p:nvPicPr>
          <p:cNvPr id="5" name="Symbol zastępczy zawartości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9404" b="15582"/>
          <a:stretch/>
        </p:blipFill>
        <p:spPr>
          <a:xfrm>
            <a:off x="211115" y="1749583"/>
            <a:ext cx="5863908" cy="2934789"/>
          </a:xfrm>
        </p:spPr>
      </p:pic>
      <p:pic>
        <p:nvPicPr>
          <p:cNvPr id="8" name="Symbol zastępczy zawartości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56467" y="1749583"/>
            <a:ext cx="5726014" cy="2989217"/>
          </a:xfrm>
        </p:spPr>
      </p:pic>
    </p:spTree>
    <p:extLst>
      <p:ext uri="{BB962C8B-B14F-4D97-AF65-F5344CB8AC3E}">
        <p14:creationId xmlns:p14="http://schemas.microsoft.com/office/powerpoint/2010/main" val="17721061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1182</TotalTime>
  <Words>2959</Words>
  <Application>Microsoft Office PowerPoint</Application>
  <PresentationFormat>Panorámica</PresentationFormat>
  <Paragraphs>117</Paragraphs>
  <Slides>37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37</vt:i4>
      </vt:variant>
    </vt:vector>
  </HeadingPairs>
  <TitlesOfParts>
    <vt:vector size="41" baseType="lpstr">
      <vt:lpstr>Arial</vt:lpstr>
      <vt:lpstr>Century Gothic</vt:lpstr>
      <vt:lpstr>Wingdings 3</vt:lpstr>
      <vt:lpstr>Jon</vt:lpstr>
      <vt:lpstr>La visión contable del Juicio Final</vt:lpstr>
      <vt:lpstr>La civilización en los ensayos de Herbert                      </vt:lpstr>
      <vt:lpstr>El supuesto papel del padre                    </vt:lpstr>
      <vt:lpstr>Zbigniew Herbert, Carta a un amigo                     </vt:lpstr>
      <vt:lpstr>En un desdoblamiento curioso entre la literatura y la contabilidad mercantil                     </vt:lpstr>
      <vt:lpstr>Zbigniew  Herbert,   Retrato con marco negro (Naturaleza muerta con brida)                          </vt:lpstr>
      <vt:lpstr>Un título ambiguo                     </vt:lpstr>
      <vt:lpstr>El gobernador conmemorado  </vt:lpstr>
      <vt:lpstr>Jan Pieterszoon Coen como un dictador sangriento</vt:lpstr>
      <vt:lpstr>Debido las cualidades del gobernador-colonizador ya se han hecho obsoletas - en 2011 se produjo la destrucción de su monumento en su ciudad natal, Hoorn.  </vt:lpstr>
      <vt:lpstr>Las misteriosas reuniones del gobernador</vt:lpstr>
      <vt:lpstr>Plano de la ciudad de Batavia (hoy Yakarta) </vt:lpstr>
      <vt:lpstr>La vergonzosa amistad del gobernador</vt:lpstr>
      <vt:lpstr>La contabilidad- la forma más alta de la poesía </vt:lpstr>
      <vt:lpstr>¿De dónde este pathos?</vt:lpstr>
      <vt:lpstr>¿De dónde la idea?</vt:lpstr>
      <vt:lpstr>La revolución artimética</vt:lpstr>
      <vt:lpstr>Leonardo da Pisa, Liber abaci (AD 1202) </vt:lpstr>
      <vt:lpstr>Leonardo da Pisa, Liber abaci (AD 1202) </vt:lpstr>
      <vt:lpstr>“Debe” – “Tiene” y el nacimiento del capitalismo</vt:lpstr>
      <vt:lpstr>Luca Pacioli, Summa de arithmetica, geometria, proportioni et proportionalità (1494) </vt:lpstr>
      <vt:lpstr>Siete sistemas chinos de contabilidad </vt:lpstr>
      <vt:lpstr>Contabilidad de la Puerta del Dragón (Longmen Zhang) </vt:lpstr>
      <vt:lpstr>La poesía y la contabilidad- describen el mundo</vt:lpstr>
      <vt:lpstr>“Debe” – „Tiene”</vt:lpstr>
      <vt:lpstr>Haceldama - La frontera entre la ética y la contabilidad </vt:lpstr>
      <vt:lpstr>Rembrandt Judas devolviendo las treinta monedas de plata (1629)</vt:lpstr>
      <vt:lpstr>Haceldama. La frontera entra la ética y la contabilidad (1) </vt:lpstr>
      <vt:lpstr>Haceldama. La frontera entre la ética y la contabilidad (2) </vt:lpstr>
      <vt:lpstr>La ideas éticas y de contabilidad</vt:lpstr>
      <vt:lpstr>Haceldama. La frontera entre ética y la contabilidad (3) </vt:lpstr>
      <vt:lpstr>Haceldama. La frontera entre la ética y  la contabilidad (4) </vt:lpstr>
      <vt:lpstr>La simplicidad impide el engaño</vt:lpstr>
      <vt:lpstr>La simplicidad, la claridad, la visibilidad</vt:lpstr>
      <vt:lpstr>El Juicio Final: “debe” – “tiene”</vt:lpstr>
      <vt:lpstr>La visión contable del Juicio Final</vt:lpstr>
      <vt:lpstr>Józef Maria Ruszar,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Ekonomia jako temat literacki</dc:title>
  <dc:creator>Józef Ruszar</dc:creator>
  <cp:lastModifiedBy>user</cp:lastModifiedBy>
  <cp:revision>111</cp:revision>
  <dcterms:created xsi:type="dcterms:W3CDTF">2016-10-05T15:39:03Z</dcterms:created>
  <dcterms:modified xsi:type="dcterms:W3CDTF">2017-06-30T20:41:40Z</dcterms:modified>
</cp:coreProperties>
</file>