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7" r:id="rId11"/>
    <p:sldId id="268" r:id="rId12"/>
    <p:sldId id="269" r:id="rId13"/>
    <p:sldId id="270" r:id="rId14"/>
    <p:sldId id="271" r:id="rId15"/>
    <p:sldId id="272" r:id="rId16"/>
    <p:sldId id="273" r:id="rId17"/>
    <p:sldId id="274" r:id="rId18"/>
    <p:sldId id="275" r:id="rId19"/>
    <p:sldId id="277" r:id="rId20"/>
    <p:sldId id="278" r:id="rId21"/>
    <p:sldId id="279" r:id="rId22"/>
    <p:sldId id="280" r:id="rId23"/>
    <p:sldId id="281" r:id="rId24"/>
    <p:sldId id="282" r:id="rId25"/>
    <p:sldId id="283" r:id="rId2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7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pl-PL"/>
              <a:t>Kliknij, aby edytować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928423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4509A250-FF31-4206-8172-F9D3106AACB1}" type="datetimeFigureOut">
              <a:rPr lang="en-US" dirty="0"/>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292616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pl-PL"/>
              <a:t>Kliknij, aby edytować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4" name="Date Placeholder 3"/>
          <p:cNvSpPr>
            <a:spLocks noGrp="1"/>
          </p:cNvSpPr>
          <p:nvPr>
            <p:ph type="dt" sz="half" idx="10"/>
          </p:nvPr>
        </p:nvSpPr>
        <p:spPr/>
        <p:txBody>
          <a:bodyPr/>
          <a:lstStyle/>
          <a:p>
            <a:fld id="{4509A250-FF31-4206-8172-F9D3106AACB1}" type="datetimeFigureOut">
              <a:rPr lang="en-US" dirty="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128293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pl-PL"/>
              <a:t>Kliknij, aby edytować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pl-PL"/>
              <a:t>Edytuj style wzorca tekstu</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4" name="Date Placeholder 3"/>
          <p:cNvSpPr>
            <a:spLocks noGrp="1"/>
          </p:cNvSpPr>
          <p:nvPr>
            <p:ph type="dt" sz="half" idx="10"/>
          </p:nvPr>
        </p:nvSpPr>
        <p:spPr/>
        <p:txBody>
          <a:bodyPr/>
          <a:lstStyle/>
          <a:p>
            <a:fld id="{4509A250-FF31-4206-8172-F9D3106AACB1}" type="datetimeFigureOut">
              <a:rPr lang="en-US" dirty="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19470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4509A250-FF31-4206-8172-F9D3106AACB1}" type="datetimeFigureOut">
              <a:rPr lang="en-US" dirty="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065314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a:t>Kliknij, aby edytować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9/14/2016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691347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a:t>Kliknij, aby edytować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9/14/2016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340146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nchorCtr="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267458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pl-PL"/>
              <a:t>Kliknij, aby edytować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229082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783412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796027F-7875-4030-9381-8BD8C4F21935}" type="datetimeFigureOut">
              <a:rPr lang="en-US" dirty="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79062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49582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703474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9/14/2016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034351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9/14/2016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0960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7" name="Date Placeholder 4"/>
          <p:cNvSpPr>
            <a:spLocks noGrp="1"/>
          </p:cNvSpPr>
          <p:nvPr>
            <p:ph type="dt" sz="half" idx="10"/>
          </p:nvPr>
        </p:nvSpPr>
        <p:spPr/>
        <p:txBody>
          <a:bodyPr/>
          <a:lstStyle/>
          <a:p>
            <a:fld id="{4509A250-FF31-4206-8172-F9D3106AACB1}" type="datetimeFigureOut">
              <a:rPr lang="en-US" dirty="0"/>
              <a:t>9/14/2016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205314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pl-PL"/>
              <a:t>Kliknij, aby edytować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4509A250-FF31-4206-8172-F9D3106AACB1}" type="datetimeFigureOut">
              <a:rPr lang="en-US" dirty="0"/>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197568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pl-PL"/>
              <a:t>Kliknij, aby edytować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9/14/2016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384277053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154955" y="1447801"/>
            <a:ext cx="8825658" cy="2182368"/>
          </a:xfrm>
        </p:spPr>
        <p:txBody>
          <a:bodyPr/>
          <a:lstStyle/>
          <a:p>
            <a:r>
              <a:rPr lang="pl-PL" b="1" i="1" dirty="0">
                <a:solidFill>
                  <a:srgbClr val="FFFF00"/>
                </a:solidFill>
              </a:rPr>
              <a:t>Kaligula</a:t>
            </a:r>
            <a:endParaRPr lang="pl-PL" dirty="0">
              <a:solidFill>
                <a:srgbClr val="FFFF00"/>
              </a:solidFill>
            </a:endParaRPr>
          </a:p>
        </p:txBody>
      </p:sp>
      <p:sp>
        <p:nvSpPr>
          <p:cNvPr id="3" name="Podtytuł 2"/>
          <p:cNvSpPr>
            <a:spLocks noGrp="1"/>
          </p:cNvSpPr>
          <p:nvPr>
            <p:ph type="subTitle" idx="1"/>
          </p:nvPr>
        </p:nvSpPr>
        <p:spPr>
          <a:xfrm>
            <a:off x="1154954" y="3630169"/>
            <a:ext cx="10192749" cy="2008631"/>
          </a:xfrm>
        </p:spPr>
        <p:txBody>
          <a:bodyPr>
            <a:noAutofit/>
          </a:bodyPr>
          <a:lstStyle/>
          <a:p>
            <a:r>
              <a:rPr lang="pl-PL" sz="4800" b="1" dirty="0"/>
              <a:t>Szaleństwa bogów</a:t>
            </a:r>
          </a:p>
        </p:txBody>
      </p:sp>
    </p:spTree>
    <p:extLst>
      <p:ext uri="{BB962C8B-B14F-4D97-AF65-F5344CB8AC3E}">
        <p14:creationId xmlns:p14="http://schemas.microsoft.com/office/powerpoint/2010/main" val="1839741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rgbClr val="FFFF00"/>
                </a:solidFill>
              </a:rPr>
              <a:t>Plotka: Koń senatorem (3)</a:t>
            </a:r>
            <a:endParaRPr lang="pl-PL" dirty="0">
              <a:solidFill>
                <a:srgbClr val="FFFF00"/>
              </a:solidFill>
            </a:endParaRPr>
          </a:p>
        </p:txBody>
      </p:sp>
      <p:sp>
        <p:nvSpPr>
          <p:cNvPr id="3" name="Symbol zastępczy zawartości 2"/>
          <p:cNvSpPr>
            <a:spLocks noGrp="1"/>
          </p:cNvSpPr>
          <p:nvPr>
            <p:ph idx="1"/>
          </p:nvPr>
        </p:nvSpPr>
        <p:spPr>
          <a:xfrm>
            <a:off x="646110" y="1938130"/>
            <a:ext cx="11360359" cy="4780722"/>
          </a:xfrm>
        </p:spPr>
        <p:txBody>
          <a:bodyPr>
            <a:noAutofit/>
          </a:bodyPr>
          <a:lstStyle/>
          <a:p>
            <a:pPr marL="0" indent="0">
              <a:buNone/>
            </a:pPr>
            <a:r>
              <a:rPr lang="pl-PL" sz="3200" dirty="0"/>
              <a:t>Mieli też wyrobione zdanie na temat tego, co przystoi </a:t>
            </a:r>
            <a:r>
              <a:rPr lang="pl-PL" sz="3200" dirty="0" err="1"/>
              <a:t>pryncepsowi</a:t>
            </a:r>
            <a:r>
              <a:rPr lang="pl-PL" sz="3200" dirty="0"/>
              <a:t>, a co jest niedozwolone. Z ich punktu widzenia wysoki prestiż urzędów był nie tylko gwarantem społecznej i politycznej struktury, przedmiotem osobistych marzeń i dowodem ich statusu, ale także sprawą imperialnej racji stanu – stabilności ogromnego państwa siłą utrzymywanego w całości.</a:t>
            </a:r>
          </a:p>
        </p:txBody>
      </p:sp>
    </p:spTree>
    <p:extLst>
      <p:ext uri="{BB962C8B-B14F-4D97-AF65-F5344CB8AC3E}">
        <p14:creationId xmlns:p14="http://schemas.microsoft.com/office/powerpoint/2010/main" val="3195143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rgbClr val="FFFF00"/>
                </a:solidFill>
              </a:rPr>
              <a:t>Plotka: Koń senatorem (4)</a:t>
            </a:r>
            <a:endParaRPr lang="pl-PL" dirty="0">
              <a:solidFill>
                <a:srgbClr val="FFFF00"/>
              </a:solidFill>
            </a:endParaRPr>
          </a:p>
        </p:txBody>
      </p:sp>
      <p:sp>
        <p:nvSpPr>
          <p:cNvPr id="3" name="Symbol zastępczy zawartości 2"/>
          <p:cNvSpPr>
            <a:spLocks noGrp="1"/>
          </p:cNvSpPr>
          <p:nvPr>
            <p:ph idx="1"/>
          </p:nvPr>
        </p:nvSpPr>
        <p:spPr>
          <a:xfrm>
            <a:off x="377688" y="1590261"/>
            <a:ext cx="11628782" cy="5128591"/>
          </a:xfrm>
        </p:spPr>
        <p:txBody>
          <a:bodyPr>
            <a:noAutofit/>
          </a:bodyPr>
          <a:lstStyle/>
          <a:p>
            <a:pPr marL="0" indent="0">
              <a:buNone/>
            </a:pPr>
            <a:r>
              <a:rPr lang="pl-PL" sz="3200" dirty="0"/>
              <a:t>Jak z punktu widzenia interesów imperium i jego górnej warstwy wyglądała „hierarchia zbrodni” Kaliguli? </a:t>
            </a:r>
          </a:p>
          <a:p>
            <a:pPr marL="0" indent="0">
              <a:buNone/>
            </a:pPr>
            <a:r>
              <a:rPr lang="pl-PL" sz="3200" dirty="0"/>
              <a:t>Wbrew pozorom morderstwa polityczne nie były oceniane jako najistotniejsze. Najważniejszym zarzutem pod adresem cesarza jest chęć oficjalnego wprowadzenia władzy królewskiej oraz wprowadzenie boskiego kultu cesarza w samym Rzymie. Ta obawa brała się ze strachu arystokracji rzymskiej, że na miejsce republiki zostanie oficjalnie wprowadzona absolutystyczna monarchia typu wschodniego.</a:t>
            </a:r>
          </a:p>
        </p:txBody>
      </p:sp>
    </p:spTree>
    <p:extLst>
      <p:ext uri="{BB962C8B-B14F-4D97-AF65-F5344CB8AC3E}">
        <p14:creationId xmlns:p14="http://schemas.microsoft.com/office/powerpoint/2010/main" val="3569318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rgbClr val="FFFF00"/>
                </a:solidFill>
              </a:rPr>
              <a:t>Plotka: Koń senatorem (5)</a:t>
            </a:r>
            <a:endParaRPr lang="pl-PL" dirty="0">
              <a:solidFill>
                <a:srgbClr val="FFFF00"/>
              </a:solidFill>
            </a:endParaRPr>
          </a:p>
        </p:txBody>
      </p:sp>
      <p:sp>
        <p:nvSpPr>
          <p:cNvPr id="3" name="Symbol zastępczy zawartości 2"/>
          <p:cNvSpPr>
            <a:spLocks noGrp="1"/>
          </p:cNvSpPr>
          <p:nvPr>
            <p:ph idx="1"/>
          </p:nvPr>
        </p:nvSpPr>
        <p:spPr>
          <a:xfrm>
            <a:off x="377688" y="1590261"/>
            <a:ext cx="11628782" cy="5128591"/>
          </a:xfrm>
        </p:spPr>
        <p:txBody>
          <a:bodyPr>
            <a:noAutofit/>
          </a:bodyPr>
          <a:lstStyle/>
          <a:p>
            <a:pPr marL="0" indent="0">
              <a:buNone/>
            </a:pPr>
            <a:r>
              <a:rPr lang="pl-PL" sz="3200" dirty="0">
                <a:solidFill>
                  <a:srgbClr val="FFFF00"/>
                </a:solidFill>
              </a:rPr>
              <a:t>Łączyły się z tym lękiem dwie niekonsekwencje: </a:t>
            </a:r>
          </a:p>
          <a:p>
            <a:r>
              <a:rPr lang="pl-PL" sz="3200" dirty="0"/>
              <a:t>Pierwsza to faktyczna zgoda senatu na samodzierżawie. Nie bez kozery Kaligula w wierszu Herberta szydzi z tchórzostwa senatorów, podkreślając dla kontrastu „prawdziwie stoicką” postawę swego konia (złośliwość tym większa, że stoicyzm był najbardziej szanowaną i najbardziej „rzymską” nie tyle nawet filozofią, ile postulowaną postawą elit cesarstwa). Stoicyzm miał </a:t>
            </a:r>
            <a:r>
              <a:rPr lang="pl-PL" sz="3200" dirty="0" err="1"/>
              <a:t>wyjatkową</a:t>
            </a:r>
            <a:r>
              <a:rPr lang="pl-PL" sz="3200" dirty="0"/>
              <a:t> pozycję wśród elit Imperium Romanum. </a:t>
            </a:r>
          </a:p>
        </p:txBody>
      </p:sp>
    </p:spTree>
    <p:extLst>
      <p:ext uri="{BB962C8B-B14F-4D97-AF65-F5344CB8AC3E}">
        <p14:creationId xmlns:p14="http://schemas.microsoft.com/office/powerpoint/2010/main" val="1573309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rgbClr val="FFFF00"/>
                </a:solidFill>
              </a:rPr>
              <a:t>Plotka: Koń senatorem (6)</a:t>
            </a:r>
            <a:endParaRPr lang="pl-PL" dirty="0">
              <a:solidFill>
                <a:srgbClr val="FFFF00"/>
              </a:solidFill>
            </a:endParaRPr>
          </a:p>
        </p:txBody>
      </p:sp>
      <p:sp>
        <p:nvSpPr>
          <p:cNvPr id="3" name="Symbol zastępczy zawartości 2"/>
          <p:cNvSpPr>
            <a:spLocks noGrp="1"/>
          </p:cNvSpPr>
          <p:nvPr>
            <p:ph idx="1"/>
          </p:nvPr>
        </p:nvSpPr>
        <p:spPr>
          <a:xfrm>
            <a:off x="377688" y="1590261"/>
            <a:ext cx="11628782" cy="5128591"/>
          </a:xfrm>
        </p:spPr>
        <p:txBody>
          <a:bodyPr>
            <a:noAutofit/>
          </a:bodyPr>
          <a:lstStyle/>
          <a:p>
            <a:pPr marL="0" indent="0">
              <a:buNone/>
            </a:pPr>
            <a:r>
              <a:rPr lang="pl-PL" sz="3200" dirty="0">
                <a:solidFill>
                  <a:srgbClr val="FFFF00"/>
                </a:solidFill>
              </a:rPr>
              <a:t>Łączyły się z tym lękiem dwie niekonsekwencje: </a:t>
            </a:r>
          </a:p>
          <a:p>
            <a:r>
              <a:rPr lang="pl-PL" sz="3200" dirty="0"/>
              <a:t>Z drugiej strony system wprowadzony przez Augusta utrzymywał fikcję prawną, której zatwardziali republikanie nie chcieli się wyrzec, mimo że i tak niewiele dawała w przypadku absolutystycznych dążeń cezarów. Nie jest przypadkiem, że do annałów imperium przeszli jako „dobrzy cesarze” tylko ci, którzy pozostawiali część władzy senatowi i jakoś potrafili się ułożyć z wielkimi rodami rzymskiej arystokracji.</a:t>
            </a:r>
          </a:p>
        </p:txBody>
      </p:sp>
    </p:spTree>
    <p:extLst>
      <p:ext uri="{BB962C8B-B14F-4D97-AF65-F5344CB8AC3E}">
        <p14:creationId xmlns:p14="http://schemas.microsoft.com/office/powerpoint/2010/main" val="2861862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rgbClr val="FFFF00"/>
                </a:solidFill>
              </a:rPr>
              <a:t>Plotka: Koń senatorem (7)</a:t>
            </a:r>
            <a:endParaRPr lang="pl-PL" dirty="0">
              <a:solidFill>
                <a:srgbClr val="FFFF00"/>
              </a:solidFill>
            </a:endParaRPr>
          </a:p>
        </p:txBody>
      </p:sp>
      <p:sp>
        <p:nvSpPr>
          <p:cNvPr id="3" name="Symbol zastępczy zawartości 2"/>
          <p:cNvSpPr>
            <a:spLocks noGrp="1"/>
          </p:cNvSpPr>
          <p:nvPr>
            <p:ph idx="1"/>
          </p:nvPr>
        </p:nvSpPr>
        <p:spPr>
          <a:xfrm>
            <a:off x="377688" y="1590261"/>
            <a:ext cx="11628782" cy="5128591"/>
          </a:xfrm>
        </p:spPr>
        <p:txBody>
          <a:bodyPr>
            <a:noAutofit/>
          </a:bodyPr>
          <a:lstStyle/>
          <a:p>
            <a:pPr marL="0" indent="0">
              <a:buNone/>
            </a:pPr>
            <a:r>
              <a:rPr lang="pl-PL" sz="3200" dirty="0"/>
              <a:t>Nie wystarczała mu realna wszechwładza – chciał ją jawnie i brutalnie egzekwować w republikańskim środowisku i w ten sposób dokonywał na nim mentalnej przemocy. Sprawa ewentualnego mianowania konia konsulem należy do tej kategorii zdarzeń. </a:t>
            </a:r>
          </a:p>
          <a:p>
            <a:pPr marL="0" indent="0">
              <a:buNone/>
            </a:pPr>
            <a:endParaRPr lang="pl-PL" sz="3200" dirty="0">
              <a:solidFill>
                <a:srgbClr val="FFFF00"/>
              </a:solidFill>
            </a:endParaRPr>
          </a:p>
          <a:p>
            <a:pPr marL="0" indent="0">
              <a:buNone/>
            </a:pPr>
            <a:r>
              <a:rPr lang="pl-PL" sz="3200" dirty="0">
                <a:solidFill>
                  <a:srgbClr val="FFFF00"/>
                </a:solidFill>
              </a:rPr>
              <a:t>Jest to jednak symboliczny obraz koszmaru śnionego przez arystokrację, a nie fakt historyczny. </a:t>
            </a:r>
          </a:p>
          <a:p>
            <a:pPr marL="0" indent="0">
              <a:buNone/>
            </a:pPr>
            <a:endParaRPr lang="pl-PL" sz="3200" dirty="0"/>
          </a:p>
        </p:txBody>
      </p:sp>
    </p:spTree>
    <p:extLst>
      <p:ext uri="{BB962C8B-B14F-4D97-AF65-F5344CB8AC3E}">
        <p14:creationId xmlns:p14="http://schemas.microsoft.com/office/powerpoint/2010/main" val="518771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rgbClr val="FFFF00"/>
                </a:solidFill>
              </a:rPr>
              <a:t>Boskość cesarza (1)</a:t>
            </a:r>
            <a:endParaRPr lang="pl-PL" dirty="0">
              <a:solidFill>
                <a:srgbClr val="FFFF00"/>
              </a:solidFill>
            </a:endParaRPr>
          </a:p>
        </p:txBody>
      </p:sp>
      <p:sp>
        <p:nvSpPr>
          <p:cNvPr id="3" name="Symbol zastępczy zawartości 2"/>
          <p:cNvSpPr>
            <a:spLocks noGrp="1"/>
          </p:cNvSpPr>
          <p:nvPr>
            <p:ph idx="1"/>
          </p:nvPr>
        </p:nvSpPr>
        <p:spPr>
          <a:xfrm>
            <a:off x="377688" y="1590261"/>
            <a:ext cx="11628782" cy="5128591"/>
          </a:xfrm>
        </p:spPr>
        <p:txBody>
          <a:bodyPr>
            <a:noAutofit/>
          </a:bodyPr>
          <a:lstStyle/>
          <a:p>
            <a:pPr marL="0" indent="0">
              <a:buNone/>
            </a:pPr>
            <a:r>
              <a:rPr lang="pl-PL" sz="3200" dirty="0"/>
              <a:t>Rzymianie panicznie bali się wpływu wielkiego i bogatego wschodu, który podbili, ponieważ mieszkańcy tej część cesarstwa byli przyzwyczajeni do modelu boskich monarchii. Rzymska arystokracja, przez kilkaset lat rządząca republiką, na zmianę ustroju nie była mentalnie i politycznie gotowa – stąd liczne spiski na życie cezarów. Co wcale nie przeszkadza, że w całym imperium, poza Rzymem, oddawano cesarzowi cześć boską, a jego posągi stały od Eufratu po Dunaj. </a:t>
            </a:r>
          </a:p>
        </p:txBody>
      </p:sp>
    </p:spTree>
    <p:extLst>
      <p:ext uri="{BB962C8B-B14F-4D97-AF65-F5344CB8AC3E}">
        <p14:creationId xmlns:p14="http://schemas.microsoft.com/office/powerpoint/2010/main" val="913918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rgbClr val="FFFF00"/>
                </a:solidFill>
              </a:rPr>
              <a:t>Boskość cesarza (2)</a:t>
            </a:r>
            <a:endParaRPr lang="pl-PL" dirty="0">
              <a:solidFill>
                <a:srgbClr val="FFFF00"/>
              </a:solidFill>
            </a:endParaRPr>
          </a:p>
        </p:txBody>
      </p:sp>
      <p:sp>
        <p:nvSpPr>
          <p:cNvPr id="3" name="Symbol zastępczy zawartości 2"/>
          <p:cNvSpPr>
            <a:spLocks noGrp="1"/>
          </p:cNvSpPr>
          <p:nvPr>
            <p:ph idx="1"/>
          </p:nvPr>
        </p:nvSpPr>
        <p:spPr>
          <a:xfrm>
            <a:off x="327991" y="1853247"/>
            <a:ext cx="11678479" cy="4865605"/>
          </a:xfrm>
        </p:spPr>
        <p:txBody>
          <a:bodyPr>
            <a:noAutofit/>
          </a:bodyPr>
          <a:lstStyle/>
          <a:p>
            <a:pPr marL="0" indent="0">
              <a:buNone/>
            </a:pPr>
            <a:r>
              <a:rPr lang="pl-PL" sz="3200" dirty="0"/>
              <a:t>Ale była to religia państwowa, ideologiczny zwornik cesarstwa, wyraz jedności i godności państwa. Najważniejsze miasta starały się o przywilej posiadania świątyni Augusta i Romy, a posągi „boskich cezarów” stały wszędzie. Boska cześć oddawana cesarzowi była kwestią urzędową, dotyczącą zarówno ludu, jak urzędników. </a:t>
            </a:r>
          </a:p>
        </p:txBody>
      </p:sp>
    </p:spTree>
    <p:extLst>
      <p:ext uri="{BB962C8B-B14F-4D97-AF65-F5344CB8AC3E}">
        <p14:creationId xmlns:p14="http://schemas.microsoft.com/office/powerpoint/2010/main" val="1369490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rgbClr val="FFFF00"/>
                </a:solidFill>
              </a:rPr>
              <a:t>Boskość cesarza (3)</a:t>
            </a:r>
            <a:endParaRPr lang="pl-PL" dirty="0">
              <a:solidFill>
                <a:srgbClr val="FFFF00"/>
              </a:solidFill>
            </a:endParaRPr>
          </a:p>
        </p:txBody>
      </p:sp>
      <p:sp>
        <p:nvSpPr>
          <p:cNvPr id="3" name="Symbol zastępczy zawartości 2"/>
          <p:cNvSpPr>
            <a:spLocks noGrp="1"/>
          </p:cNvSpPr>
          <p:nvPr>
            <p:ph idx="1"/>
          </p:nvPr>
        </p:nvSpPr>
        <p:spPr>
          <a:xfrm>
            <a:off x="89452" y="1321905"/>
            <a:ext cx="11917018" cy="5396948"/>
          </a:xfrm>
        </p:spPr>
        <p:txBody>
          <a:bodyPr>
            <a:noAutofit/>
          </a:bodyPr>
          <a:lstStyle/>
          <a:p>
            <a:r>
              <a:rPr lang="pl-PL" sz="3200" dirty="0"/>
              <a:t>Właśnie na tle ustawienia złotego posągu cesarza w Świątyni </a:t>
            </a:r>
            <a:r>
              <a:rPr lang="pl-PL" sz="3200" dirty="0" err="1"/>
              <a:t>Jahwe</a:t>
            </a:r>
            <a:r>
              <a:rPr lang="pl-PL" sz="3200" dirty="0"/>
              <a:t> wybuchały co pewien czas zamieszki w Judei, w tym dwa wielkie powstania, zakończone masakrą Żydów i ich rozproszeniem, o czym tak tragicznie opowiada Józef Flawiusz.</a:t>
            </a:r>
          </a:p>
          <a:p>
            <a:r>
              <a:rPr lang="pl-PL" sz="3200" dirty="0"/>
              <a:t>Niemniej jednak Rzymianie byli bezsprzecznie najbardziej tolerancyjnym ludem szanującym cudze bóstwa, a Imperium Romanum może być przykładem daleko idącej wolności religijnej, o której nie słyszano gdzie indziej (również, później w średniowiecznej i nowożytnej Europie). </a:t>
            </a:r>
          </a:p>
        </p:txBody>
      </p:sp>
    </p:spTree>
    <p:extLst>
      <p:ext uri="{BB962C8B-B14F-4D97-AF65-F5344CB8AC3E}">
        <p14:creationId xmlns:p14="http://schemas.microsoft.com/office/powerpoint/2010/main" val="1588456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rgbClr val="FFFF00"/>
                </a:solidFill>
              </a:rPr>
              <a:t>Boskość cesarza (4)</a:t>
            </a:r>
            <a:endParaRPr lang="pl-PL" dirty="0">
              <a:solidFill>
                <a:srgbClr val="FFFF00"/>
              </a:solidFill>
            </a:endParaRPr>
          </a:p>
        </p:txBody>
      </p:sp>
      <p:sp>
        <p:nvSpPr>
          <p:cNvPr id="3" name="Symbol zastępczy zawartości 2"/>
          <p:cNvSpPr>
            <a:spLocks noGrp="1"/>
          </p:cNvSpPr>
          <p:nvPr>
            <p:ph idx="1"/>
          </p:nvPr>
        </p:nvSpPr>
        <p:spPr>
          <a:xfrm>
            <a:off x="437322" y="1411357"/>
            <a:ext cx="11569148" cy="5307496"/>
          </a:xfrm>
        </p:spPr>
        <p:txBody>
          <a:bodyPr>
            <a:noAutofit/>
          </a:bodyPr>
          <a:lstStyle/>
          <a:p>
            <a:pPr marL="0" indent="0">
              <a:buNone/>
            </a:pPr>
            <a:r>
              <a:rPr lang="pl-PL" sz="3200" dirty="0"/>
              <a:t>Kolejna subtelność ma charakter religijny:</a:t>
            </a:r>
          </a:p>
          <a:p>
            <a:pPr marL="0" indent="0">
              <a:buNone/>
            </a:pPr>
            <a:r>
              <a:rPr lang="pl-PL" sz="3200" b="1" dirty="0"/>
              <a:t>Ofiary składano nie tyle osobie fizycznej, ile Geniuszowi tej osoby. </a:t>
            </a:r>
          </a:p>
          <a:p>
            <a:pPr marL="0" indent="0">
              <a:buNone/>
            </a:pPr>
            <a:r>
              <a:rPr lang="pl-PL" sz="2800" dirty="0"/>
              <a:t>Rzymianie, mimo synkretyzmu religijnego i zapożyczenia się u Greków, nigdy nie zmienili podstawy swych oryginalnych wierzeń, które były sprzeczne z grecką mitologią i powstały na innej zasadzie. </a:t>
            </a:r>
          </a:p>
          <a:p>
            <a:pPr marL="0" indent="0">
              <a:buNone/>
            </a:pPr>
            <a:r>
              <a:rPr lang="pl-PL" sz="3200" b="1" dirty="0"/>
              <a:t>Podstawą religii rzymskiej była wiara w bezcielesne opiekuńcze duchy, które opiekują się człowiekiem od narodzenia po śmierć. </a:t>
            </a:r>
          </a:p>
        </p:txBody>
      </p:sp>
    </p:spTree>
    <p:extLst>
      <p:ext uri="{BB962C8B-B14F-4D97-AF65-F5344CB8AC3E}">
        <p14:creationId xmlns:p14="http://schemas.microsoft.com/office/powerpoint/2010/main" val="4067368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rgbClr val="FFFF00"/>
                </a:solidFill>
              </a:rPr>
              <a:t>Boskość cesarza (5)</a:t>
            </a:r>
            <a:endParaRPr lang="pl-PL" dirty="0">
              <a:solidFill>
                <a:srgbClr val="FFFF00"/>
              </a:solidFill>
            </a:endParaRPr>
          </a:p>
        </p:txBody>
      </p:sp>
      <p:sp>
        <p:nvSpPr>
          <p:cNvPr id="3" name="Symbol zastępczy zawartości 2"/>
          <p:cNvSpPr>
            <a:spLocks noGrp="1"/>
          </p:cNvSpPr>
          <p:nvPr>
            <p:ph idx="1"/>
          </p:nvPr>
        </p:nvSpPr>
        <p:spPr>
          <a:xfrm>
            <a:off x="178904" y="1381539"/>
            <a:ext cx="11827566" cy="5337314"/>
          </a:xfrm>
        </p:spPr>
        <p:txBody>
          <a:bodyPr>
            <a:noAutofit/>
          </a:bodyPr>
          <a:lstStyle/>
          <a:p>
            <a:r>
              <a:rPr lang="pl-PL" sz="3200" dirty="0"/>
              <a:t>Do najbardziej znanych należą Lary (opiekujące się domem), czyli duchy dawnych przodków czuwających nad rodem i jego pomyślnością. Każda rodzina posiadała swój własny kult opiekuńczych duchów danego miejsca. </a:t>
            </a:r>
          </a:p>
          <a:p>
            <a:r>
              <a:rPr lang="pl-PL" sz="3200" dirty="0"/>
              <a:t>Takich opiekunów miały także wsie, miasta i cały kraj (</a:t>
            </a:r>
            <a:r>
              <a:rPr lang="pl-PL" sz="3200" i="1" dirty="0" err="1"/>
              <a:t>Lares</a:t>
            </a:r>
            <a:r>
              <a:rPr lang="pl-PL" sz="3200" i="1" dirty="0"/>
              <a:t> </a:t>
            </a:r>
            <a:r>
              <a:rPr lang="pl-PL" sz="3200" i="1" dirty="0" err="1"/>
              <a:t>publici</a:t>
            </a:r>
            <a:r>
              <a:rPr lang="pl-PL" sz="3200" i="1" dirty="0"/>
              <a:t>, </a:t>
            </a:r>
            <a:r>
              <a:rPr lang="pl-PL" sz="3200" i="1" dirty="0" err="1"/>
              <a:t>Lares</a:t>
            </a:r>
            <a:r>
              <a:rPr lang="pl-PL" sz="3200" i="1" dirty="0"/>
              <a:t> </a:t>
            </a:r>
            <a:r>
              <a:rPr lang="pl-PL" sz="3200" i="1" dirty="0" err="1"/>
              <a:t>Urbani</a:t>
            </a:r>
            <a:r>
              <a:rPr lang="pl-PL" sz="3200" i="1" dirty="0"/>
              <a:t>, </a:t>
            </a:r>
            <a:r>
              <a:rPr lang="pl-PL" sz="3200" i="1" dirty="0" err="1"/>
              <a:t>genius</a:t>
            </a:r>
            <a:r>
              <a:rPr lang="pl-PL" sz="3200" i="1" dirty="0"/>
              <a:t> </a:t>
            </a:r>
            <a:r>
              <a:rPr lang="pl-PL" sz="3200" i="1" dirty="0" err="1"/>
              <a:t>loci</a:t>
            </a:r>
            <a:r>
              <a:rPr lang="pl-PL" sz="3200" dirty="0"/>
              <a:t>). </a:t>
            </a:r>
          </a:p>
          <a:p>
            <a:r>
              <a:rPr lang="pl-PL" sz="3200" dirty="0"/>
              <a:t>Larom wznoszono na rozdrożach kapliczki (</a:t>
            </a:r>
            <a:r>
              <a:rPr lang="pl-PL" sz="3200" i="1" dirty="0" err="1"/>
              <a:t>sacella</a:t>
            </a:r>
            <a:r>
              <a:rPr lang="pl-PL" sz="3200" dirty="0"/>
              <a:t>), a w miastach budowano </a:t>
            </a:r>
            <a:r>
              <a:rPr lang="pl-PL" sz="3200" i="1" dirty="0" err="1"/>
              <a:t>lararia</a:t>
            </a:r>
            <a:r>
              <a:rPr lang="pl-PL" sz="3200" i="1" dirty="0"/>
              <a:t> </a:t>
            </a:r>
            <a:r>
              <a:rPr lang="pl-PL" sz="3200" dirty="0"/>
              <a:t>na skrzyżowaniach ulic (umieszczano tam Lary w postaci figurek).</a:t>
            </a:r>
          </a:p>
        </p:txBody>
      </p:sp>
    </p:spTree>
    <p:extLst>
      <p:ext uri="{BB962C8B-B14F-4D97-AF65-F5344CB8AC3E}">
        <p14:creationId xmlns:p14="http://schemas.microsoft.com/office/powerpoint/2010/main" val="2126663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rgbClr val="FFFF00"/>
                </a:solidFill>
              </a:rPr>
              <a:t>Całość lub epizod (1)</a:t>
            </a:r>
          </a:p>
        </p:txBody>
      </p:sp>
      <p:sp>
        <p:nvSpPr>
          <p:cNvPr id="3" name="Symbol zastępczy zawartości 2"/>
          <p:cNvSpPr>
            <a:spLocks noGrp="1"/>
          </p:cNvSpPr>
          <p:nvPr>
            <p:ph idx="1"/>
          </p:nvPr>
        </p:nvSpPr>
        <p:spPr>
          <a:xfrm>
            <a:off x="357810" y="1669774"/>
            <a:ext cx="11549268" cy="5009322"/>
          </a:xfrm>
        </p:spPr>
        <p:txBody>
          <a:bodyPr>
            <a:noAutofit/>
          </a:bodyPr>
          <a:lstStyle/>
          <a:p>
            <a:pPr marL="0" indent="0">
              <a:buNone/>
            </a:pPr>
            <a:endParaRPr lang="pl-PL" sz="3200" dirty="0"/>
          </a:p>
          <a:p>
            <a:pPr marL="0" indent="0">
              <a:buNone/>
            </a:pPr>
            <a:r>
              <a:rPr lang="pl-PL" sz="3200" dirty="0"/>
              <a:t>W przeciwieństwie do wiersza </a:t>
            </a:r>
            <a:r>
              <a:rPr lang="pl-PL" sz="3200" i="1" dirty="0"/>
              <a:t>Boski Klaudiusz</a:t>
            </a:r>
            <a:r>
              <a:rPr lang="pl-PL" sz="3200" dirty="0"/>
              <a:t>, który – cały utkany z cytatów i </a:t>
            </a:r>
            <a:r>
              <a:rPr lang="pl-PL" sz="3200" dirty="0" err="1"/>
              <a:t>paracytatów</a:t>
            </a:r>
            <a:r>
              <a:rPr lang="pl-PL" sz="3200" dirty="0"/>
              <a:t> – jest „pełną autobiografią” cesarza, a raczej czymś w rodzaju </a:t>
            </a:r>
            <a:r>
              <a:rPr lang="pl-PL" sz="3200" dirty="0" err="1"/>
              <a:t>autoapologii</a:t>
            </a:r>
            <a:r>
              <a:rPr lang="pl-PL" sz="3200" dirty="0"/>
              <a:t>, utwór przedstawiający Kaligulę charakteryzuje władcę przy pomocy zaledwie jednego epizodu, którego autentyczność nie jest zresztą udowodniona. </a:t>
            </a:r>
          </a:p>
        </p:txBody>
      </p:sp>
    </p:spTree>
    <p:extLst>
      <p:ext uri="{BB962C8B-B14F-4D97-AF65-F5344CB8AC3E}">
        <p14:creationId xmlns:p14="http://schemas.microsoft.com/office/powerpoint/2010/main" val="1660668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rgbClr val="FFFF00"/>
                </a:solidFill>
              </a:rPr>
              <a:t>Boskość cesarza (6) </a:t>
            </a:r>
            <a:r>
              <a:rPr lang="pl-PL" b="1" dirty="0" err="1">
                <a:solidFill>
                  <a:srgbClr val="FFFF00"/>
                </a:solidFill>
              </a:rPr>
              <a:t>Genius</a:t>
            </a:r>
            <a:r>
              <a:rPr lang="pl-PL" b="1" dirty="0">
                <a:solidFill>
                  <a:srgbClr val="FFFF00"/>
                </a:solidFill>
              </a:rPr>
              <a:t> </a:t>
            </a:r>
            <a:endParaRPr lang="pl-PL" dirty="0"/>
          </a:p>
        </p:txBody>
      </p:sp>
      <p:pic>
        <p:nvPicPr>
          <p:cNvPr id="4" name="Symbol zastępczy zawartości 3"/>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r="49173"/>
          <a:stretch/>
        </p:blipFill>
        <p:spPr>
          <a:xfrm>
            <a:off x="178905" y="1586278"/>
            <a:ext cx="2494722" cy="2508644"/>
          </a:xfrm>
        </p:spPr>
      </p:pic>
      <p:sp>
        <p:nvSpPr>
          <p:cNvPr id="5" name="Symbol zastępczy zawartości 4"/>
          <p:cNvSpPr>
            <a:spLocks noGrp="1"/>
          </p:cNvSpPr>
          <p:nvPr>
            <p:ph sz="half" idx="2"/>
          </p:nvPr>
        </p:nvSpPr>
        <p:spPr>
          <a:xfrm>
            <a:off x="2812775" y="1341784"/>
            <a:ext cx="9273208" cy="5297556"/>
          </a:xfrm>
        </p:spPr>
        <p:txBody>
          <a:bodyPr>
            <a:noAutofit/>
          </a:bodyPr>
          <a:lstStyle/>
          <a:p>
            <a:r>
              <a:rPr lang="pl-PL" sz="2800" dirty="0"/>
              <a:t>Ściśle z ideą duchów opiekuńczych związany jest kult geniusza – ducha, który rodzi się wraz z każdym mężczyzną i przez całe życie sprawuje nad nim opiekę. Geniusz przedstawiany był jako młodzieniec w todze, z zasłoniętą twarzą, czarą i rogiem obfitości. </a:t>
            </a:r>
          </a:p>
          <a:p>
            <a:r>
              <a:rPr lang="pl-PL" sz="2800" dirty="0"/>
              <a:t>Rzymianie byli bardzo pobożni, a ich pobożność (</a:t>
            </a:r>
            <a:r>
              <a:rPr lang="pl-PL" sz="2800" i="1" dirty="0" err="1"/>
              <a:t>pietas</a:t>
            </a:r>
            <a:r>
              <a:rPr lang="pl-PL" sz="2800" dirty="0"/>
              <a:t>) miała charakter urzędowy (stąd składanie ofiar Geniuszowi cesarza, co było obowiązkiem oficjalnym i gestem patriotycznym – chodziło bowiem o zapewnienie pomyślności sobie i współobywatelom).</a:t>
            </a:r>
          </a:p>
        </p:txBody>
      </p:sp>
      <p:pic>
        <p:nvPicPr>
          <p:cNvPr id="6" name="Symbol zastępczy zawartości 3"/>
          <p:cNvPicPr>
            <a:picLocks noChangeAspect="1"/>
          </p:cNvPicPr>
          <p:nvPr/>
        </p:nvPicPr>
        <p:blipFill rotWithShape="1">
          <a:blip r:embed="rId2">
            <a:extLst>
              <a:ext uri="{28A0092B-C50C-407E-A947-70E740481C1C}">
                <a14:useLocalDpi xmlns:a14="http://schemas.microsoft.com/office/drawing/2010/main" val="0"/>
              </a:ext>
            </a:extLst>
          </a:blip>
          <a:srcRect l="50828"/>
          <a:stretch/>
        </p:blipFill>
        <p:spPr>
          <a:xfrm>
            <a:off x="178905" y="4297765"/>
            <a:ext cx="2428707" cy="2524455"/>
          </a:xfrm>
          <a:prstGeom prst="rect">
            <a:avLst/>
          </a:prstGeom>
        </p:spPr>
      </p:pic>
    </p:spTree>
    <p:extLst>
      <p:ext uri="{BB962C8B-B14F-4D97-AF65-F5344CB8AC3E}">
        <p14:creationId xmlns:p14="http://schemas.microsoft.com/office/powerpoint/2010/main" val="4035270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rgbClr val="FFFF00"/>
                </a:solidFill>
              </a:rPr>
              <a:t>Wyjście ze starożytnej roli (1)</a:t>
            </a:r>
            <a:endParaRPr lang="pl-PL" dirty="0">
              <a:solidFill>
                <a:srgbClr val="FFFF00"/>
              </a:solidFill>
            </a:endParaRPr>
          </a:p>
        </p:txBody>
      </p:sp>
      <p:sp>
        <p:nvSpPr>
          <p:cNvPr id="3" name="Symbol zastępczy zawartości 2"/>
          <p:cNvSpPr>
            <a:spLocks noGrp="1"/>
          </p:cNvSpPr>
          <p:nvPr>
            <p:ph idx="1"/>
          </p:nvPr>
        </p:nvSpPr>
        <p:spPr>
          <a:xfrm>
            <a:off x="546652" y="1853247"/>
            <a:ext cx="11459818" cy="4865605"/>
          </a:xfrm>
        </p:spPr>
        <p:txBody>
          <a:bodyPr>
            <a:noAutofit/>
          </a:bodyPr>
          <a:lstStyle/>
          <a:p>
            <a:pPr marL="0" indent="0">
              <a:buNone/>
            </a:pPr>
            <a:r>
              <a:rPr lang="pl-PL" sz="3200" dirty="0"/>
              <a:t>Zauważmy, że wszystkie wyliczone dotychczas fakty czy plotki zaczerpnięte z historyków rzymskich utrzymują cezara w ramach realiów jego czasów. Kaligula z wiersza Herberta podaje jednak jeszcze inne okoliczności, które powodują „wyjście ze starożytnej roli” i czynią go postacią współczesną. W tym kontekście ciekawa wydaje się wzmianka na temat ewentualnego ukrzyżowania </a:t>
            </a:r>
            <a:r>
              <a:rPr lang="pl-PL" sz="3200" dirty="0" err="1"/>
              <a:t>Incitatusa</a:t>
            </a:r>
            <a:r>
              <a:rPr lang="pl-PL" sz="3200" dirty="0"/>
              <a:t>. </a:t>
            </a:r>
          </a:p>
        </p:txBody>
      </p:sp>
    </p:spTree>
    <p:extLst>
      <p:ext uri="{BB962C8B-B14F-4D97-AF65-F5344CB8AC3E}">
        <p14:creationId xmlns:p14="http://schemas.microsoft.com/office/powerpoint/2010/main" val="904433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rgbClr val="FFFF00"/>
                </a:solidFill>
              </a:rPr>
              <a:t>Wyjście ze starożytnej roli (2)</a:t>
            </a:r>
            <a:endParaRPr lang="pl-PL" dirty="0">
              <a:solidFill>
                <a:srgbClr val="FFFF00"/>
              </a:solidFill>
            </a:endParaRPr>
          </a:p>
        </p:txBody>
      </p:sp>
      <p:sp>
        <p:nvSpPr>
          <p:cNvPr id="3" name="Symbol zastępczy zawartości 2"/>
          <p:cNvSpPr>
            <a:spLocks noGrp="1"/>
          </p:cNvSpPr>
          <p:nvPr>
            <p:ph idx="1"/>
          </p:nvPr>
        </p:nvSpPr>
        <p:spPr>
          <a:xfrm>
            <a:off x="546652" y="1853247"/>
            <a:ext cx="11459818" cy="4865605"/>
          </a:xfrm>
        </p:spPr>
        <p:txBody>
          <a:bodyPr>
            <a:noAutofit/>
          </a:bodyPr>
          <a:lstStyle/>
          <a:p>
            <a:pPr marL="0" indent="0">
              <a:buNone/>
            </a:pPr>
            <a:r>
              <a:rPr lang="pl-PL" sz="3200" dirty="0"/>
              <a:t>Tylko „dwudziestowieczny” cesarz mógłby okrutnie zażartować sobie z chrześcijan i ukrzyżować konia w celu jego deifikacji. Dla historycznego Kaliguli byłby to koncept raczej niejasny, zresztą chrześcijanie byli w owym czasie za mało ważni, aby im poświęcać tak wielką uwagę i szydzić z ich religii, poświęcając ukochanego konia. </a:t>
            </a:r>
          </a:p>
          <a:p>
            <a:pPr marL="0" indent="0">
              <a:buNone/>
            </a:pPr>
            <a:endParaRPr lang="pl-PL" sz="3200" dirty="0"/>
          </a:p>
        </p:txBody>
      </p:sp>
    </p:spTree>
    <p:extLst>
      <p:ext uri="{BB962C8B-B14F-4D97-AF65-F5344CB8AC3E}">
        <p14:creationId xmlns:p14="http://schemas.microsoft.com/office/powerpoint/2010/main" val="2967882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rgbClr val="FFFF00"/>
                </a:solidFill>
              </a:rPr>
              <a:t>Wyjście ze starożytnej roli (3)</a:t>
            </a:r>
            <a:endParaRPr lang="pl-PL" dirty="0">
              <a:solidFill>
                <a:srgbClr val="FFFF00"/>
              </a:solidFill>
            </a:endParaRPr>
          </a:p>
        </p:txBody>
      </p:sp>
      <p:sp>
        <p:nvSpPr>
          <p:cNvPr id="3" name="Symbol zastępczy zawartości 2"/>
          <p:cNvSpPr>
            <a:spLocks noGrp="1"/>
          </p:cNvSpPr>
          <p:nvPr>
            <p:ph idx="1"/>
          </p:nvPr>
        </p:nvSpPr>
        <p:spPr>
          <a:xfrm>
            <a:off x="387626" y="1570383"/>
            <a:ext cx="11618844" cy="5148469"/>
          </a:xfrm>
        </p:spPr>
        <p:txBody>
          <a:bodyPr>
            <a:noAutofit/>
          </a:bodyPr>
          <a:lstStyle/>
          <a:p>
            <a:pPr marL="0" indent="0">
              <a:buNone/>
            </a:pPr>
            <a:r>
              <a:rPr lang="pl-PL" sz="3200" dirty="0"/>
              <a:t>Podobnie wiedza Kaliguli, że Rzym upadł, przenosi postać w czasy późniejsze – przecież cesarz nie mógł wiedzieć co się stanie pół tysiąca lat później. Jednak mniejsze natężenie języka ideologii, jakim posługuje się bohater wiersza, słabiej odsyła do czasów nam współczesnych. Pewność dają jedynie objaśnienia, swego rodzaju „didaskalia” do monologu Kaliguli, które sugerują, że mamy wiek XX, skoro to Pan Cogito jest czytelnikiem starych kronik i podlega złudzeniu, iż słucha zwierzeń cesarza. </a:t>
            </a:r>
          </a:p>
        </p:txBody>
      </p:sp>
    </p:spTree>
    <p:extLst>
      <p:ext uri="{BB962C8B-B14F-4D97-AF65-F5344CB8AC3E}">
        <p14:creationId xmlns:p14="http://schemas.microsoft.com/office/powerpoint/2010/main" val="1684573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err="1">
                <a:solidFill>
                  <a:srgbClr val="FFFF00"/>
                </a:solidFill>
              </a:rPr>
              <a:t>Hipotekst</a:t>
            </a:r>
            <a:r>
              <a:rPr lang="pl-PL" b="1" dirty="0">
                <a:solidFill>
                  <a:srgbClr val="FFFF00"/>
                </a:solidFill>
              </a:rPr>
              <a:t>: Klisza kulturowa</a:t>
            </a:r>
            <a:endParaRPr lang="pl-PL" dirty="0">
              <a:solidFill>
                <a:srgbClr val="FFFF00"/>
              </a:solidFill>
            </a:endParaRPr>
          </a:p>
        </p:txBody>
      </p:sp>
      <p:sp>
        <p:nvSpPr>
          <p:cNvPr id="3" name="Symbol zastępczy zawartości 2"/>
          <p:cNvSpPr>
            <a:spLocks noGrp="1"/>
          </p:cNvSpPr>
          <p:nvPr>
            <p:ph idx="1"/>
          </p:nvPr>
        </p:nvSpPr>
        <p:spPr>
          <a:xfrm>
            <a:off x="387626" y="1540565"/>
            <a:ext cx="11618844" cy="5178287"/>
          </a:xfrm>
        </p:spPr>
        <p:txBody>
          <a:bodyPr>
            <a:noAutofit/>
          </a:bodyPr>
          <a:lstStyle/>
          <a:p>
            <a:pPr marL="0" indent="0">
              <a:buNone/>
            </a:pPr>
            <a:r>
              <a:rPr lang="pl-PL" sz="3200" dirty="0"/>
              <a:t>Wizja świata wyłaniająca się z wierszy Herberta nie wydaje się specjalnie oryginalna: historia cezarów to historia „szaleństwa bogów” – „</a:t>
            </a:r>
            <a:r>
              <a:rPr lang="pl-PL" sz="3200" dirty="0" err="1"/>
              <a:t>caesarenwahnsinn</a:t>
            </a:r>
            <a:r>
              <a:rPr lang="pl-PL" sz="3200" dirty="0"/>
              <a:t>”. Termin ten – wprowadzony w XIX wieku przez niemieckiego lekarza dr </a:t>
            </a:r>
            <a:r>
              <a:rPr lang="pl-PL" sz="3200" dirty="0" err="1"/>
              <a:t>Wiedermeistera</a:t>
            </a:r>
            <a:r>
              <a:rPr lang="pl-PL" sz="3200" dirty="0"/>
              <a:t> – oznaczał rzekomą „psychiatryczną jednostkę chorobową”, która miała objaśniać stan ducha ludzi, którzy samowładnie mogli rządzić światem (co niewątpliwie musiało prowadzić do manii wielkości).</a:t>
            </a:r>
          </a:p>
        </p:txBody>
      </p:sp>
    </p:spTree>
    <p:extLst>
      <p:ext uri="{BB962C8B-B14F-4D97-AF65-F5344CB8AC3E}">
        <p14:creationId xmlns:p14="http://schemas.microsoft.com/office/powerpoint/2010/main" val="28219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p:cNvSpPr>
            <a:spLocks noGrp="1"/>
          </p:cNvSpPr>
          <p:nvPr>
            <p:ph type="title"/>
          </p:nvPr>
        </p:nvSpPr>
        <p:spPr/>
        <p:txBody>
          <a:bodyPr/>
          <a:lstStyle/>
          <a:p>
            <a:r>
              <a:rPr lang="pl-PL" b="1" dirty="0">
                <a:solidFill>
                  <a:srgbClr val="FFFF00"/>
                </a:solidFill>
              </a:rPr>
              <a:t>Cesarz Kaligula</a:t>
            </a:r>
          </a:p>
        </p:txBody>
      </p:sp>
      <p:pic>
        <p:nvPicPr>
          <p:cNvPr id="11" name="Symbol zastępczy zawartości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69946" y="0"/>
            <a:ext cx="5080888" cy="6774518"/>
          </a:xfrm>
        </p:spPr>
      </p:pic>
    </p:spTree>
    <p:extLst>
      <p:ext uri="{BB962C8B-B14F-4D97-AF65-F5344CB8AC3E}">
        <p14:creationId xmlns:p14="http://schemas.microsoft.com/office/powerpoint/2010/main" val="423597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rgbClr val="FFFF00"/>
                </a:solidFill>
              </a:rPr>
              <a:t>Całość lub epizod (2)</a:t>
            </a:r>
          </a:p>
        </p:txBody>
      </p:sp>
      <p:sp>
        <p:nvSpPr>
          <p:cNvPr id="3" name="Symbol zastępczy zawartości 2"/>
          <p:cNvSpPr>
            <a:spLocks noGrp="1"/>
          </p:cNvSpPr>
          <p:nvPr>
            <p:ph idx="1"/>
          </p:nvPr>
        </p:nvSpPr>
        <p:spPr>
          <a:xfrm>
            <a:off x="228600" y="1431235"/>
            <a:ext cx="11678478" cy="5247861"/>
          </a:xfrm>
        </p:spPr>
        <p:txBody>
          <a:bodyPr>
            <a:noAutofit/>
          </a:bodyPr>
          <a:lstStyle/>
          <a:p>
            <a:pPr marL="0" indent="0">
              <a:buNone/>
            </a:pPr>
            <a:r>
              <a:rPr lang="pl-PL" sz="3200" dirty="0"/>
              <a:t>Mamy więc okazję porównać dwie metody korzystania z cudzego tekstu, dwie wersje gry intertekstualnej. </a:t>
            </a:r>
          </a:p>
          <a:p>
            <a:pPr>
              <a:buFont typeface="Wingdings" panose="05000000000000000000" pitchFamily="2" charset="2"/>
              <a:buChar char="Ø"/>
            </a:pPr>
            <a:r>
              <a:rPr lang="pl-PL" sz="3200" dirty="0"/>
              <a:t>Pierwsza polega na całościowym przedstawieniu biogramu historycznej postaci lub streszczeniu całego utworu (tak się dzieje w przypadku </a:t>
            </a:r>
            <a:r>
              <a:rPr lang="pl-PL" sz="3200" i="1" dirty="0"/>
              <a:t>Boskiego Klaudiusza</a:t>
            </a:r>
            <a:r>
              <a:rPr lang="pl-PL" sz="3200" dirty="0"/>
              <a:t> Swetoniusza). </a:t>
            </a:r>
          </a:p>
          <a:p>
            <a:pPr>
              <a:buFont typeface="Wingdings" panose="05000000000000000000" pitchFamily="2" charset="2"/>
              <a:buChar char="Ø"/>
            </a:pPr>
            <a:r>
              <a:rPr lang="pl-PL" sz="3200" dirty="0"/>
              <a:t>Druga – jak w przypadku rzekomego epizodu mianowania konia konsulem – zadowala się jednym, ale istotnym wydarzeniem, charakteryzującym postać w błysku podejmowanej przez nią istotnej decyzji.</a:t>
            </a:r>
          </a:p>
          <a:p>
            <a:pPr marL="0" indent="0">
              <a:buNone/>
            </a:pPr>
            <a:endParaRPr lang="pl-PL" sz="3200" dirty="0"/>
          </a:p>
        </p:txBody>
      </p:sp>
    </p:spTree>
    <p:extLst>
      <p:ext uri="{BB962C8B-B14F-4D97-AF65-F5344CB8AC3E}">
        <p14:creationId xmlns:p14="http://schemas.microsoft.com/office/powerpoint/2010/main" val="2525169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rgbClr val="FFFF00"/>
                </a:solidFill>
              </a:rPr>
              <a:t>Metoda „na Plutarcha” (3)</a:t>
            </a:r>
          </a:p>
        </p:txBody>
      </p:sp>
      <p:sp>
        <p:nvSpPr>
          <p:cNvPr id="3" name="Symbol zastępczy zawartości 2"/>
          <p:cNvSpPr>
            <a:spLocks noGrp="1"/>
          </p:cNvSpPr>
          <p:nvPr>
            <p:ph idx="1"/>
          </p:nvPr>
        </p:nvSpPr>
        <p:spPr>
          <a:xfrm>
            <a:off x="407504" y="1719470"/>
            <a:ext cx="11539331" cy="4929808"/>
          </a:xfrm>
        </p:spPr>
        <p:txBody>
          <a:bodyPr>
            <a:normAutofit/>
          </a:bodyPr>
          <a:lstStyle/>
          <a:p>
            <a:pPr marL="0" indent="0">
              <a:buNone/>
            </a:pPr>
            <a:r>
              <a:rPr lang="pl-PL" sz="3200" dirty="0"/>
              <a:t>Celem „biografii” – tak jak ją rozumie sławny historyk z Cheronei – było ukazanie duszy i moralnego oblicza postaci, a nie całościowa relacja z życia bohaterów, bo to należało już do „historii”. Jest to nie tylko różnica gatunkowa, ale odróżnienia osądów etyki i historii. </a:t>
            </a:r>
          </a:p>
          <a:p>
            <a:pPr marL="0" indent="0">
              <a:buNone/>
            </a:pPr>
            <a:endParaRPr lang="pl-PL" sz="3200" dirty="0"/>
          </a:p>
          <a:p>
            <a:pPr marL="0" indent="0">
              <a:buNone/>
            </a:pPr>
            <a:r>
              <a:rPr lang="pl-PL" sz="3200" dirty="0">
                <a:solidFill>
                  <a:srgbClr val="FFFF00"/>
                </a:solidFill>
              </a:rPr>
              <a:t>Plutarch jest bardziej moralistą niż historykiem i ta postawa bardzo Herbertowi odpowiada. </a:t>
            </a:r>
          </a:p>
          <a:p>
            <a:pPr marL="0" indent="0">
              <a:buNone/>
            </a:pPr>
            <a:r>
              <a:rPr lang="pl-PL" sz="3200" dirty="0">
                <a:solidFill>
                  <a:srgbClr val="FFFF00"/>
                </a:solidFill>
              </a:rPr>
              <a:t>Można </a:t>
            </a:r>
            <a:r>
              <a:rPr lang="pl-PL" sz="3200" dirty="0" err="1">
                <a:solidFill>
                  <a:srgbClr val="FFFF00"/>
                </a:solidFill>
              </a:rPr>
              <a:t>mowić</a:t>
            </a:r>
            <a:r>
              <a:rPr lang="pl-PL" sz="3200" dirty="0">
                <a:solidFill>
                  <a:srgbClr val="FFFF00"/>
                </a:solidFill>
              </a:rPr>
              <a:t> o pewnej „reminiscencji stylu”.</a:t>
            </a:r>
          </a:p>
        </p:txBody>
      </p:sp>
    </p:spTree>
    <p:extLst>
      <p:ext uri="{BB962C8B-B14F-4D97-AF65-F5344CB8AC3E}">
        <p14:creationId xmlns:p14="http://schemas.microsoft.com/office/powerpoint/2010/main" val="11803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rgbClr val="FFFF00"/>
                </a:solidFill>
              </a:rPr>
              <a:t>Całość lub epizod (4)</a:t>
            </a:r>
          </a:p>
        </p:txBody>
      </p:sp>
      <p:sp>
        <p:nvSpPr>
          <p:cNvPr id="3" name="Symbol zastępczy zawartości 2"/>
          <p:cNvSpPr>
            <a:spLocks noGrp="1"/>
          </p:cNvSpPr>
          <p:nvPr>
            <p:ph idx="1"/>
          </p:nvPr>
        </p:nvSpPr>
        <p:spPr>
          <a:xfrm>
            <a:off x="357810" y="1669774"/>
            <a:ext cx="11549268" cy="5009322"/>
          </a:xfrm>
        </p:spPr>
        <p:txBody>
          <a:bodyPr>
            <a:noAutofit/>
          </a:bodyPr>
          <a:lstStyle/>
          <a:p>
            <a:pPr marL="0" indent="0">
              <a:buNone/>
            </a:pPr>
            <a:endParaRPr lang="pl-PL" sz="3200" dirty="0"/>
          </a:p>
          <a:p>
            <a:pPr marL="0" indent="0">
              <a:buNone/>
            </a:pPr>
            <a:r>
              <a:rPr lang="pl-PL" sz="3200" dirty="0"/>
              <a:t>„Niekoniecznie też w najsławniejszych czynach ludzi objawiają się najlepiej zalety i wady charakterów. Przeciwnie, nieraz jakiś prosty czyn, jakieś krótkie powiedzenie czy nawet żart lepiej naświetlają wrodzone cechy ludzkiej natury niż bitwy, w których padały tysiące zabitych, niż ustawianie do walki olbrzymich wojsk czy obleganie potężnych miast” (Plutarch).</a:t>
            </a:r>
          </a:p>
        </p:txBody>
      </p:sp>
    </p:spTree>
    <p:extLst>
      <p:ext uri="{BB962C8B-B14F-4D97-AF65-F5344CB8AC3E}">
        <p14:creationId xmlns:p14="http://schemas.microsoft.com/office/powerpoint/2010/main" val="214269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rgbClr val="FFFF00"/>
                </a:solidFill>
              </a:rPr>
              <a:t>Całość lub epizod (5)</a:t>
            </a:r>
          </a:p>
        </p:txBody>
      </p:sp>
      <p:sp>
        <p:nvSpPr>
          <p:cNvPr id="3" name="Symbol zastępczy zawartości 2"/>
          <p:cNvSpPr>
            <a:spLocks noGrp="1"/>
          </p:cNvSpPr>
          <p:nvPr>
            <p:ph idx="1"/>
          </p:nvPr>
        </p:nvSpPr>
        <p:spPr>
          <a:xfrm>
            <a:off x="357810" y="1669774"/>
            <a:ext cx="11549268" cy="5009322"/>
          </a:xfrm>
        </p:spPr>
        <p:txBody>
          <a:bodyPr>
            <a:noAutofit/>
          </a:bodyPr>
          <a:lstStyle/>
          <a:p>
            <a:pPr marL="0" indent="0">
              <a:buNone/>
            </a:pPr>
            <a:endParaRPr lang="pl-PL" sz="3200" dirty="0"/>
          </a:p>
          <a:p>
            <a:pPr marL="0" indent="0">
              <a:buNone/>
            </a:pPr>
            <a:r>
              <a:rPr lang="pl-PL" sz="3200" dirty="0"/>
              <a:t>„Manipulacje Herberta przypominają zabawy z lornetką. Podmiot obserwuje bohatera: im bardziej go sobie przybliża (aż do utożsamienia niekiedy), tym bywa wyrozumialszy, podatniejszy wzruszeniom, bardziej uczuciowy i kapryśny. Im bardziej zaś oddala (aż do granicy rozszczepienia na różne osoby), tym też okazuje się surowszy, bardziej drwiący, szyderczy, wymagający”  (Jan Błoński ).</a:t>
            </a:r>
          </a:p>
        </p:txBody>
      </p:sp>
    </p:spTree>
    <p:extLst>
      <p:ext uri="{BB962C8B-B14F-4D97-AF65-F5344CB8AC3E}">
        <p14:creationId xmlns:p14="http://schemas.microsoft.com/office/powerpoint/2010/main" val="1387078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rgbClr val="FFFF00"/>
                </a:solidFill>
              </a:rPr>
              <a:t>Historycy rzymscy o Kaliguli</a:t>
            </a:r>
          </a:p>
        </p:txBody>
      </p:sp>
      <p:sp>
        <p:nvSpPr>
          <p:cNvPr id="3" name="Symbol zastępczy zawartości 2"/>
          <p:cNvSpPr>
            <a:spLocks noGrp="1"/>
          </p:cNvSpPr>
          <p:nvPr>
            <p:ph sz="half" idx="1"/>
          </p:nvPr>
        </p:nvSpPr>
        <p:spPr>
          <a:xfrm>
            <a:off x="238540" y="1570383"/>
            <a:ext cx="3756990" cy="4949687"/>
          </a:xfrm>
        </p:spPr>
        <p:txBody>
          <a:bodyPr>
            <a:noAutofit/>
          </a:bodyPr>
          <a:lstStyle/>
          <a:p>
            <a:r>
              <a:rPr lang="pl-PL" sz="2400" dirty="0">
                <a:solidFill>
                  <a:srgbClr val="FFFF00"/>
                </a:solidFill>
              </a:rPr>
              <a:t>Swetoniusz, </a:t>
            </a:r>
            <a:r>
              <a:rPr lang="pl-PL" sz="2400" i="1" dirty="0" err="1">
                <a:solidFill>
                  <a:srgbClr val="FFFF00"/>
                </a:solidFill>
              </a:rPr>
              <a:t>Gajusz</a:t>
            </a:r>
            <a:r>
              <a:rPr lang="pl-PL" sz="2400" i="1" dirty="0">
                <a:solidFill>
                  <a:srgbClr val="FFFF00"/>
                </a:solidFill>
              </a:rPr>
              <a:t> Kaligula</a:t>
            </a:r>
          </a:p>
          <a:p>
            <a:r>
              <a:rPr lang="pl-PL" sz="2400" dirty="0">
                <a:solidFill>
                  <a:srgbClr val="FFFF00"/>
                </a:solidFill>
              </a:rPr>
              <a:t>Dion Kasjusz, </a:t>
            </a:r>
            <a:r>
              <a:rPr lang="pl-PL" sz="2400" i="1" dirty="0">
                <a:solidFill>
                  <a:srgbClr val="FFFF00"/>
                </a:solidFill>
              </a:rPr>
              <a:t>Historia rzymska</a:t>
            </a:r>
            <a:r>
              <a:rPr lang="pl-PL" sz="2400" dirty="0">
                <a:solidFill>
                  <a:srgbClr val="FFFF00"/>
                </a:solidFill>
              </a:rPr>
              <a:t>, </a:t>
            </a:r>
          </a:p>
          <a:p>
            <a:r>
              <a:rPr lang="pl-PL" sz="2400" dirty="0">
                <a:solidFill>
                  <a:srgbClr val="FFFF00"/>
                </a:solidFill>
              </a:rPr>
              <a:t>Józef Flawiusz, </a:t>
            </a:r>
            <a:r>
              <a:rPr lang="pl-PL" sz="2400" i="1" dirty="0">
                <a:solidFill>
                  <a:srgbClr val="FFFF00"/>
                </a:solidFill>
              </a:rPr>
              <a:t>Dawne dzieje Izraela</a:t>
            </a:r>
            <a:r>
              <a:rPr lang="pl-PL" sz="2400" dirty="0">
                <a:solidFill>
                  <a:srgbClr val="FFFF00"/>
                </a:solidFill>
              </a:rPr>
              <a:t>, </a:t>
            </a:r>
          </a:p>
          <a:p>
            <a:r>
              <a:rPr lang="pl-PL" sz="2400" dirty="0">
                <a:solidFill>
                  <a:srgbClr val="FFFF00"/>
                </a:solidFill>
              </a:rPr>
              <a:t>Filon z Aleksandrii, </a:t>
            </a:r>
            <a:r>
              <a:rPr lang="pl-PL" sz="2400" i="1" dirty="0" err="1">
                <a:solidFill>
                  <a:srgbClr val="FFFF00"/>
                </a:solidFill>
              </a:rPr>
              <a:t>Flakkus</a:t>
            </a:r>
            <a:r>
              <a:rPr lang="pl-PL" sz="2400" i="1" dirty="0">
                <a:solidFill>
                  <a:srgbClr val="FFFF00"/>
                </a:solidFill>
              </a:rPr>
              <a:t>. Pierwszy pogrom Żydów w Aleksandrii</a:t>
            </a:r>
            <a:endParaRPr lang="pl-PL" sz="2400" dirty="0">
              <a:solidFill>
                <a:srgbClr val="FFFF00"/>
              </a:solidFill>
            </a:endParaRPr>
          </a:p>
        </p:txBody>
      </p:sp>
      <p:sp>
        <p:nvSpPr>
          <p:cNvPr id="4" name="Symbol zastępczy zawartości 3"/>
          <p:cNvSpPr>
            <a:spLocks noGrp="1"/>
          </p:cNvSpPr>
          <p:nvPr>
            <p:ph sz="half" idx="2"/>
          </p:nvPr>
        </p:nvSpPr>
        <p:spPr>
          <a:xfrm>
            <a:off x="4581939" y="1570384"/>
            <a:ext cx="7404652" cy="5178286"/>
          </a:xfrm>
        </p:spPr>
        <p:txBody>
          <a:bodyPr>
            <a:noAutofit/>
          </a:bodyPr>
          <a:lstStyle/>
          <a:p>
            <a:pPr marL="0" indent="0">
              <a:buNone/>
            </a:pPr>
            <a:r>
              <a:rPr lang="pl-PL" sz="3200" dirty="0"/>
              <a:t>Tacyt „milczy” – jest to żart poety, który zdawał sobie sprawę z faktu, że nie zachowały się księgi </a:t>
            </a:r>
            <a:r>
              <a:rPr lang="pl-PL" sz="3200" i="1" dirty="0"/>
              <a:t>Roczników</a:t>
            </a:r>
            <a:r>
              <a:rPr lang="pl-PL" sz="3200" dirty="0"/>
              <a:t> odnoszące się do panowania Kaliguli. </a:t>
            </a:r>
          </a:p>
          <a:p>
            <a:pPr marL="0" indent="0">
              <a:buNone/>
            </a:pPr>
            <a:r>
              <a:rPr lang="pl-PL" sz="3200" dirty="0"/>
              <a:t>Herbert zasadniczo trzyma się wersji Swetoniusza, ponieważ tylko w jego dziele znajduje złośliwą plotkę charakteryzującą rządy Kaliguli.</a:t>
            </a:r>
          </a:p>
        </p:txBody>
      </p:sp>
    </p:spTree>
    <p:extLst>
      <p:ext uri="{BB962C8B-B14F-4D97-AF65-F5344CB8AC3E}">
        <p14:creationId xmlns:p14="http://schemas.microsoft.com/office/powerpoint/2010/main" val="4004116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rgbClr val="FFFF00"/>
                </a:solidFill>
              </a:rPr>
              <a:t>Plotka: Koń senatorem (1)</a:t>
            </a:r>
          </a:p>
        </p:txBody>
      </p:sp>
      <p:sp>
        <p:nvSpPr>
          <p:cNvPr id="3" name="Symbol zastępczy zawartości 2"/>
          <p:cNvSpPr>
            <a:spLocks noGrp="1"/>
          </p:cNvSpPr>
          <p:nvPr>
            <p:ph idx="1"/>
          </p:nvPr>
        </p:nvSpPr>
        <p:spPr>
          <a:xfrm>
            <a:off x="646112" y="1689652"/>
            <a:ext cx="10942914" cy="4840357"/>
          </a:xfrm>
        </p:spPr>
        <p:txBody>
          <a:bodyPr>
            <a:noAutofit/>
          </a:bodyPr>
          <a:lstStyle/>
          <a:p>
            <a:pPr marL="0" indent="0">
              <a:buNone/>
            </a:pPr>
            <a:r>
              <a:rPr lang="pl-PL" sz="3200" dirty="0"/>
              <a:t>Rzekome mianowanie ukochanego konia senatorem, aby – w myśl prawa rzymskiego – mógł po trzech latach zostać konsulem a także pragnienie ogłoszenia go bogiem, należy czytać w rzymskim kontekście historyczno-religijnym. </a:t>
            </a:r>
          </a:p>
          <a:p>
            <a:pPr marL="0" indent="0">
              <a:buNone/>
            </a:pPr>
            <a:r>
              <a:rPr lang="pl-PL" sz="3200" dirty="0">
                <a:solidFill>
                  <a:srgbClr val="FFFF00"/>
                </a:solidFill>
              </a:rPr>
              <a:t>Tu zauważmy, że poeta idzie nieco dalej niż rzymscy historycy, którzy piszą tylko o chęci mianowania, a więc mamy do czynienia z plotką lub oszczerstwem.</a:t>
            </a:r>
          </a:p>
        </p:txBody>
      </p:sp>
    </p:spTree>
    <p:extLst>
      <p:ext uri="{BB962C8B-B14F-4D97-AF65-F5344CB8AC3E}">
        <p14:creationId xmlns:p14="http://schemas.microsoft.com/office/powerpoint/2010/main" val="2051525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rgbClr val="FFFF00"/>
                </a:solidFill>
              </a:rPr>
              <a:t>Plotka: Koń senatorem (2)</a:t>
            </a:r>
            <a:endParaRPr lang="pl-PL" dirty="0">
              <a:solidFill>
                <a:srgbClr val="FFFF00"/>
              </a:solidFill>
            </a:endParaRPr>
          </a:p>
        </p:txBody>
      </p:sp>
      <p:sp>
        <p:nvSpPr>
          <p:cNvPr id="3" name="Symbol zastępczy zawartości 2"/>
          <p:cNvSpPr>
            <a:spLocks noGrp="1"/>
          </p:cNvSpPr>
          <p:nvPr>
            <p:ph idx="1"/>
          </p:nvPr>
        </p:nvSpPr>
        <p:spPr>
          <a:xfrm>
            <a:off x="745434" y="1853248"/>
            <a:ext cx="11261035" cy="4865604"/>
          </a:xfrm>
        </p:spPr>
        <p:txBody>
          <a:bodyPr>
            <a:noAutofit/>
          </a:bodyPr>
          <a:lstStyle/>
          <a:p>
            <a:pPr marL="0" indent="0">
              <a:buNone/>
            </a:pPr>
            <a:r>
              <a:rPr lang="pl-PL" sz="3200" dirty="0"/>
              <a:t>Skoro przywołujemy kronikarzy Imperium Romanum, to tym samym pytamy, jak wydarzenia historyczne i postacie publiczne widzą i oceniają sami Rzymianie, a właściwie elita władzy, pochodząca z arystokratycznych domów. Z licznych świadectw wiemy, że bolało ich każde ośmieszanie władzy jako takiej, a urzędu konsula czy godności senatora w szczególności. </a:t>
            </a:r>
          </a:p>
        </p:txBody>
      </p:sp>
    </p:spTree>
    <p:extLst>
      <p:ext uri="{BB962C8B-B14F-4D97-AF65-F5344CB8AC3E}">
        <p14:creationId xmlns:p14="http://schemas.microsoft.com/office/powerpoint/2010/main" val="2028486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101</TotalTime>
  <Words>1668</Words>
  <Application>Microsoft Office PowerPoint</Application>
  <PresentationFormat>Panoramiczny</PresentationFormat>
  <Paragraphs>75</Paragraphs>
  <Slides>25</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25</vt:i4>
      </vt:variant>
    </vt:vector>
  </HeadingPairs>
  <TitlesOfParts>
    <vt:vector size="30" baseType="lpstr">
      <vt:lpstr>Arial</vt:lpstr>
      <vt:lpstr>Century Gothic</vt:lpstr>
      <vt:lpstr>Wingdings</vt:lpstr>
      <vt:lpstr>Wingdings 3</vt:lpstr>
      <vt:lpstr>Jon</vt:lpstr>
      <vt:lpstr>Kaligula</vt:lpstr>
      <vt:lpstr>Całość lub epizod (1)</vt:lpstr>
      <vt:lpstr>Całość lub epizod (2)</vt:lpstr>
      <vt:lpstr>Metoda „na Plutarcha” (3)</vt:lpstr>
      <vt:lpstr>Całość lub epizod (4)</vt:lpstr>
      <vt:lpstr>Całość lub epizod (5)</vt:lpstr>
      <vt:lpstr>Historycy rzymscy o Kaliguli</vt:lpstr>
      <vt:lpstr>Plotka: Koń senatorem (1)</vt:lpstr>
      <vt:lpstr>Plotka: Koń senatorem (2)</vt:lpstr>
      <vt:lpstr>Plotka: Koń senatorem (3)</vt:lpstr>
      <vt:lpstr>Plotka: Koń senatorem (4)</vt:lpstr>
      <vt:lpstr>Plotka: Koń senatorem (5)</vt:lpstr>
      <vt:lpstr>Plotka: Koń senatorem (6)</vt:lpstr>
      <vt:lpstr>Plotka: Koń senatorem (7)</vt:lpstr>
      <vt:lpstr>Boskość cesarza (1)</vt:lpstr>
      <vt:lpstr>Boskość cesarza (2)</vt:lpstr>
      <vt:lpstr>Boskość cesarza (3)</vt:lpstr>
      <vt:lpstr>Boskość cesarza (4)</vt:lpstr>
      <vt:lpstr>Boskość cesarza (5)</vt:lpstr>
      <vt:lpstr>Boskość cesarza (6) Genius </vt:lpstr>
      <vt:lpstr>Wyjście ze starożytnej roli (1)</vt:lpstr>
      <vt:lpstr>Wyjście ze starożytnej roli (2)</vt:lpstr>
      <vt:lpstr>Wyjście ze starożytnej roli (3)</vt:lpstr>
      <vt:lpstr>Hipotekst: Klisza kulturowa</vt:lpstr>
      <vt:lpstr>Cesarz Kaligula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Boski Klaudiusz</dc:title>
  <dc:creator>Józef Ruszar</dc:creator>
  <cp:lastModifiedBy>Józef Ruszar</cp:lastModifiedBy>
  <cp:revision>19</cp:revision>
  <dcterms:created xsi:type="dcterms:W3CDTF">2016-09-13T23:06:34Z</dcterms:created>
  <dcterms:modified xsi:type="dcterms:W3CDTF">2016-09-14T00:49:05Z</dcterms:modified>
</cp:coreProperties>
</file>