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71" r:id="rId5"/>
    <p:sldId id="273" r:id="rId6"/>
    <p:sldId id="257" r:id="rId7"/>
    <p:sldId id="275" r:id="rId8"/>
    <p:sldId id="276" r:id="rId9"/>
    <p:sldId id="277" r:id="rId10"/>
    <p:sldId id="278" r:id="rId11"/>
    <p:sldId id="272" r:id="rId12"/>
    <p:sldId id="274" r:id="rId13"/>
    <p:sldId id="279" r:id="rId14"/>
    <p:sldId id="280" r:id="rId15"/>
    <p:sldId id="259" r:id="rId16"/>
    <p:sldId id="258" r:id="rId17"/>
    <p:sldId id="262" r:id="rId18"/>
    <p:sldId id="285" r:id="rId19"/>
    <p:sldId id="263" r:id="rId20"/>
    <p:sldId id="286" r:id="rId21"/>
    <p:sldId id="281" r:id="rId22"/>
    <p:sldId id="287" r:id="rId23"/>
    <p:sldId id="282" r:id="rId24"/>
    <p:sldId id="288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F5BB-5B1B-4DA3-8A2D-1269F172E3D1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C0CD-FF61-4016-8348-729FF0ABF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998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F5BB-5B1B-4DA3-8A2D-1269F172E3D1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C0CD-FF61-4016-8348-729FF0ABF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237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F5BB-5B1B-4DA3-8A2D-1269F172E3D1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C0CD-FF61-4016-8348-729FF0ABF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273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F5BB-5B1B-4DA3-8A2D-1269F172E3D1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C0CD-FF61-4016-8348-729FF0ABFEC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840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F5BB-5B1B-4DA3-8A2D-1269F172E3D1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C0CD-FF61-4016-8348-729FF0ABF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7430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F5BB-5B1B-4DA3-8A2D-1269F172E3D1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C0CD-FF61-4016-8348-729FF0ABF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7600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F5BB-5B1B-4DA3-8A2D-1269F172E3D1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C0CD-FF61-4016-8348-729FF0ABF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2016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F5BB-5B1B-4DA3-8A2D-1269F172E3D1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C0CD-FF61-4016-8348-729FF0ABF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8860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F5BB-5B1B-4DA3-8A2D-1269F172E3D1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C0CD-FF61-4016-8348-729FF0ABF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31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F5BB-5B1B-4DA3-8A2D-1269F172E3D1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C0CD-FF61-4016-8348-729FF0ABF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765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F5BB-5B1B-4DA3-8A2D-1269F172E3D1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C0CD-FF61-4016-8348-729FF0ABF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14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F5BB-5B1B-4DA3-8A2D-1269F172E3D1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C0CD-FF61-4016-8348-729FF0ABF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341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F5BB-5B1B-4DA3-8A2D-1269F172E3D1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C0CD-FF61-4016-8348-729FF0ABF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541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F5BB-5B1B-4DA3-8A2D-1269F172E3D1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C0CD-FF61-4016-8348-729FF0ABF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0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F5BB-5B1B-4DA3-8A2D-1269F172E3D1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C0CD-FF61-4016-8348-729FF0ABF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202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F5BB-5B1B-4DA3-8A2D-1269F172E3D1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C0CD-FF61-4016-8348-729FF0ABF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16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F5BB-5B1B-4DA3-8A2D-1269F172E3D1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C0CD-FF61-4016-8348-729FF0ABF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66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D32F5BB-5B1B-4DA3-8A2D-1269F172E3D1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CC0CD-FF61-4016-8348-729FF0ABF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9654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Hoorn_(Noord-Holland)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8000" b="1" dirty="0" smtClean="0">
                <a:solidFill>
                  <a:schemeClr val="accent3"/>
                </a:solidFill>
              </a:rPr>
              <a:t>Ekonomia jako temat literacki</a:t>
            </a:r>
            <a:endParaRPr lang="pl-PL" sz="8000" b="1" dirty="0">
              <a:solidFill>
                <a:schemeClr val="accent3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W twórczości Zbigniewa Herberta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33421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1" y="452718"/>
            <a:ext cx="11956868" cy="1400530"/>
          </a:xfrm>
        </p:spPr>
        <p:txBody>
          <a:bodyPr/>
          <a:lstStyle/>
          <a:p>
            <a:r>
              <a:rPr lang="pl-PL" b="1" dirty="0" smtClean="0"/>
              <a:t>Tajemnicza zażyłość gubernatora i lichwiarza</a:t>
            </a:r>
            <a:br>
              <a:rPr lang="pl-PL" b="1" dirty="0" smtClean="0"/>
            </a:br>
            <a:endParaRPr lang="pl-PL" sz="2800" b="1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"/>
          <a:stretch/>
        </p:blipFill>
        <p:spPr>
          <a:xfrm>
            <a:off x="1036321" y="1393371"/>
            <a:ext cx="9718764" cy="5330386"/>
          </a:xfrm>
        </p:spPr>
      </p:pic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>
          <a:xfrm>
            <a:off x="6418217" y="5947954"/>
            <a:ext cx="5468983" cy="600892"/>
          </a:xfrm>
        </p:spPr>
        <p:txBody>
          <a:bodyPr/>
          <a:lstStyle/>
          <a:p>
            <a:r>
              <a:rPr lang="pl-PL" b="1" dirty="0" smtClean="0"/>
              <a:t>Batawii w XVII wieku</a:t>
            </a:r>
            <a:endParaRPr lang="pl-PL" b="1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54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/>
              <a:t>Buchalteria </a:t>
            </a:r>
            <a:r>
              <a:rPr lang="pl-PL" sz="4000" b="1" dirty="0" smtClean="0"/>
              <a:t>– najwyższa forma </a:t>
            </a:r>
            <a:r>
              <a:rPr lang="pl-PL" sz="4000" b="1" dirty="0"/>
              <a:t>poezji 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209006" y="1680754"/>
            <a:ext cx="11695611" cy="5024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O czym rozmawiali? O buchalterii, która była ukrytą pasją, więcej, miłością gubernatora. Bing Kong odkrywał tajniki chińskiego sposobu prowadzenia zapisów handlowych, a </a:t>
            </a:r>
            <a:r>
              <a:rPr lang="pl-PL" sz="2800" dirty="0" err="1"/>
              <a:t>Coen</a:t>
            </a:r>
            <a:r>
              <a:rPr lang="pl-PL" sz="2800" dirty="0"/>
              <a:t> opiewał uroki księgowości włoskiej. Po dniach wypełnionych ciężką pracą zarządca holenderskich kolonii doznawał ulgi, ukojenia, prawie fizycznego szczęścia, kiedy myślał o białych kartach papieru, o dwu kolumnach cyfr pod rubrykami winien–ma, bo one porządkowały zawiły i ciemny świat, niczym kategorie etyczne dobra i zła. Buchalteria była dla </a:t>
            </a:r>
            <a:r>
              <a:rPr lang="pl-PL" sz="2800" dirty="0" err="1"/>
              <a:t>Coena</a:t>
            </a:r>
            <a:r>
              <a:rPr lang="pl-PL" sz="2800" dirty="0"/>
              <a:t> najwyższą formą poezji – wyzwalała ukrytą harmonię </a:t>
            </a:r>
            <a:r>
              <a:rPr lang="pl-PL" sz="2800" dirty="0" smtClean="0"/>
              <a:t>rzeczy. </a:t>
            </a:r>
          </a:p>
          <a:p>
            <a:pPr marL="0" indent="0">
              <a:buNone/>
            </a:pPr>
            <a:r>
              <a:rPr lang="pl-PL" sz="2800" dirty="0" smtClean="0"/>
              <a:t>                                         [</a:t>
            </a:r>
            <a:r>
              <a:rPr lang="pl-PL" sz="2800" i="1" dirty="0"/>
              <a:t>Portret w czarnych ramach</a:t>
            </a:r>
            <a:r>
              <a:rPr lang="pl-PL" sz="2800" dirty="0"/>
              <a:t>, MNZW 121].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2509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4469" y="336698"/>
            <a:ext cx="10064745" cy="1400530"/>
          </a:xfrm>
        </p:spPr>
        <p:txBody>
          <a:bodyPr/>
          <a:lstStyle/>
          <a:p>
            <a:r>
              <a:rPr lang="pl-PL" sz="4000" b="1" dirty="0"/>
              <a:t>Leonardo da </a:t>
            </a:r>
            <a:r>
              <a:rPr lang="pl-PL" sz="4000" b="1" dirty="0" smtClean="0"/>
              <a:t>Pisa, </a:t>
            </a:r>
            <a:r>
              <a:rPr lang="pl-PL" sz="4000" b="1" i="1" dirty="0"/>
              <a:t>Liber </a:t>
            </a:r>
            <a:r>
              <a:rPr lang="pl-PL" sz="4000" b="1" i="1" dirty="0" err="1" smtClean="0"/>
              <a:t>abaci</a:t>
            </a:r>
            <a:r>
              <a:rPr lang="pl-PL" sz="4000" b="1" i="1" dirty="0" smtClean="0"/>
              <a:t> </a:t>
            </a:r>
            <a:r>
              <a:rPr lang="pl-PL" sz="4000" b="1" dirty="0" smtClean="0"/>
              <a:t>(AD 1202)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5" y="1267306"/>
            <a:ext cx="4212614" cy="5605719"/>
          </a:xfrm>
        </p:spPr>
      </p:pic>
      <p:sp>
        <p:nvSpPr>
          <p:cNvPr id="8" name="Symbol zastępczy tekstu 7"/>
          <p:cNvSpPr>
            <a:spLocks noGrp="1"/>
          </p:cNvSpPr>
          <p:nvPr>
            <p:ph sz="half" idx="2"/>
          </p:nvPr>
        </p:nvSpPr>
        <p:spPr>
          <a:xfrm>
            <a:off x="6775269" y="5695758"/>
            <a:ext cx="4728754" cy="1079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Leonardo da </a:t>
            </a:r>
            <a:r>
              <a:rPr lang="pl-PL" sz="2400" b="1" dirty="0" smtClean="0"/>
              <a:t>Pisa</a:t>
            </a:r>
          </a:p>
          <a:p>
            <a:pPr marL="0" indent="0">
              <a:buNone/>
            </a:pPr>
            <a:r>
              <a:rPr lang="nl-NL" sz="2400" dirty="0" smtClean="0"/>
              <a:t>(</a:t>
            </a:r>
            <a:r>
              <a:rPr lang="pl-PL" sz="2400" dirty="0" smtClean="0"/>
              <a:t>ur. ok. </a:t>
            </a:r>
            <a:r>
              <a:rPr lang="de-DE" sz="2400" dirty="0" smtClean="0"/>
              <a:t>1170 </a:t>
            </a:r>
            <a:r>
              <a:rPr lang="pl-PL" sz="2400" dirty="0" smtClean="0"/>
              <a:t>w Pizie –</a:t>
            </a:r>
            <a:r>
              <a:rPr lang="de-DE" sz="2400" dirty="0" smtClean="0"/>
              <a:t> 1240</a:t>
            </a:r>
            <a:r>
              <a:rPr lang="nl-NL" sz="2400" dirty="0" smtClean="0"/>
              <a:t>)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ymbol zastępczy zawartości 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269" y="1271348"/>
            <a:ext cx="3663945" cy="41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4469" y="336698"/>
            <a:ext cx="10064745" cy="1400530"/>
          </a:xfrm>
        </p:spPr>
        <p:txBody>
          <a:bodyPr/>
          <a:lstStyle/>
          <a:p>
            <a:r>
              <a:rPr lang="pl-PL" sz="4000" b="1" dirty="0"/>
              <a:t>Leonardo da </a:t>
            </a:r>
            <a:r>
              <a:rPr lang="pl-PL" sz="4000" b="1" dirty="0" smtClean="0"/>
              <a:t>Pisa, </a:t>
            </a:r>
            <a:r>
              <a:rPr lang="pl-PL" sz="4000" b="1" i="1" dirty="0"/>
              <a:t>Liber </a:t>
            </a:r>
            <a:r>
              <a:rPr lang="pl-PL" sz="4000" b="1" i="1" dirty="0" err="1" smtClean="0"/>
              <a:t>abaci</a:t>
            </a:r>
            <a:r>
              <a:rPr lang="pl-PL" sz="4000" b="1" i="1" dirty="0" smtClean="0"/>
              <a:t> </a:t>
            </a:r>
            <a:r>
              <a:rPr lang="pl-PL" sz="4000" b="1" dirty="0" smtClean="0"/>
              <a:t>(AD 1202)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b="1" dirty="0"/>
          </a:p>
        </p:txBody>
      </p:sp>
      <p:sp>
        <p:nvSpPr>
          <p:cNvPr id="8" name="Symbol zastępczy tekstu 7"/>
          <p:cNvSpPr>
            <a:spLocks noGrp="1"/>
          </p:cNvSpPr>
          <p:nvPr>
            <p:ph sz="half" idx="2"/>
          </p:nvPr>
        </p:nvSpPr>
        <p:spPr>
          <a:xfrm>
            <a:off x="5216434" y="5695758"/>
            <a:ext cx="6287589" cy="1079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Liber </a:t>
            </a:r>
            <a:r>
              <a:rPr lang="pl-PL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abaci</a:t>
            </a:r>
            <a:r>
              <a:rPr lang="pl-PL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(Biblioteka Florencka)</a:t>
            </a:r>
          </a:p>
          <a:p>
            <a:pPr marL="0" indent="0"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 lewej: cyfry arabskie</a:t>
            </a:r>
          </a:p>
        </p:txBody>
      </p:sp>
      <p:pic>
        <p:nvPicPr>
          <p:cNvPr id="10" name="Symbol zastępczy zawartości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9" y="1184366"/>
            <a:ext cx="3728891" cy="5590543"/>
          </a:xfrm>
          <a:prstGeom prst="rect">
            <a:avLst/>
          </a:prstGeo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66" y="1184366"/>
            <a:ext cx="6574971" cy="4378932"/>
          </a:xfrm>
        </p:spPr>
      </p:pic>
    </p:spTree>
    <p:extLst>
      <p:ext uri="{BB962C8B-B14F-4D97-AF65-F5344CB8AC3E}">
        <p14:creationId xmlns:p14="http://schemas.microsoft.com/office/powerpoint/2010/main" val="9791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589" y="336698"/>
            <a:ext cx="11861074" cy="1400530"/>
          </a:xfrm>
        </p:spPr>
        <p:txBody>
          <a:bodyPr/>
          <a:lstStyle/>
          <a:p>
            <a:r>
              <a:rPr lang="pl-PL" sz="4000" b="1" dirty="0" err="1"/>
              <a:t>Luca</a:t>
            </a:r>
            <a:r>
              <a:rPr lang="pl-PL" sz="4000" b="1" dirty="0"/>
              <a:t> </a:t>
            </a:r>
            <a:r>
              <a:rPr lang="pl-PL" sz="4000" b="1" dirty="0" err="1" smtClean="0"/>
              <a:t>Pacioli</a:t>
            </a:r>
            <a:r>
              <a:rPr lang="pl-PL" sz="4000" b="1" dirty="0" smtClean="0"/>
              <a:t>, </a:t>
            </a:r>
            <a:r>
              <a:rPr lang="it-IT" sz="4000" b="1" i="1" dirty="0"/>
              <a:t>Summa de arithmetica, geometria, proportioni et proportionalità</a:t>
            </a:r>
            <a:r>
              <a:rPr lang="it-IT" sz="4000" b="1" dirty="0"/>
              <a:t> </a:t>
            </a:r>
            <a:r>
              <a:rPr lang="pl-PL" sz="4000" b="1" dirty="0" smtClean="0"/>
              <a:t>(</a:t>
            </a:r>
            <a:r>
              <a:rPr lang="it-IT" sz="4000" b="1" dirty="0" smtClean="0"/>
              <a:t>1494</a:t>
            </a:r>
            <a:r>
              <a:rPr lang="pl-PL" sz="4000" b="1" dirty="0" smtClean="0"/>
              <a:t>)</a:t>
            </a:r>
            <a:r>
              <a:rPr lang="it-IT" sz="4000" b="1" dirty="0" smtClean="0"/>
              <a:t> </a:t>
            </a:r>
            <a:endParaRPr lang="pl-PL" sz="4000" b="1" dirty="0"/>
          </a:p>
        </p:txBody>
      </p:sp>
      <p:sp>
        <p:nvSpPr>
          <p:cNvPr id="8" name="Symbol zastępczy tekstu 7"/>
          <p:cNvSpPr>
            <a:spLocks noGrp="1"/>
          </p:cNvSpPr>
          <p:nvPr>
            <p:ph sz="half" idx="2"/>
          </p:nvPr>
        </p:nvSpPr>
        <p:spPr>
          <a:xfrm>
            <a:off x="6653349" y="5695758"/>
            <a:ext cx="5399314" cy="10795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b="1" i="1" dirty="0"/>
              <a:t>Summa de arithmetica, </a:t>
            </a:r>
            <a:r>
              <a:rPr lang="it-IT" sz="2400" b="1" i="1" dirty="0" smtClean="0"/>
              <a:t>geometria</a:t>
            </a:r>
            <a:r>
              <a:rPr lang="it-IT" sz="2400" b="1" i="1" dirty="0"/>
              <a:t>, proportioni et </a:t>
            </a:r>
            <a:r>
              <a:rPr lang="it-IT" sz="2400" b="1" i="1" dirty="0" smtClean="0"/>
              <a:t>proportionalità</a:t>
            </a:r>
            <a:r>
              <a:rPr lang="pl-PL" sz="2400" b="1" i="1" dirty="0" smtClean="0"/>
              <a:t>                           </a:t>
            </a:r>
            <a:r>
              <a:rPr lang="pl-PL" sz="2400" dirty="0" smtClean="0"/>
              <a:t>(Wenecja 1494)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9" y="1884914"/>
            <a:ext cx="5967705" cy="4973086"/>
          </a:xfrm>
        </p:spPr>
      </p:pic>
      <p:pic>
        <p:nvPicPr>
          <p:cNvPr id="9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392" y="1884914"/>
            <a:ext cx="2563614" cy="36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8639" y="452718"/>
            <a:ext cx="9849395" cy="1400530"/>
          </a:xfrm>
        </p:spPr>
        <p:txBody>
          <a:bodyPr/>
          <a:lstStyle/>
          <a:p>
            <a:r>
              <a:rPr lang="pl-PL" b="1" dirty="0"/>
              <a:t>Księgowość </a:t>
            </a:r>
            <a:r>
              <a:rPr lang="pl-PL" b="1" i="1" dirty="0"/>
              <a:t>Bramy Smoka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(</a:t>
            </a:r>
            <a:r>
              <a:rPr lang="pl-PL" b="1" i="1" dirty="0" err="1"/>
              <a:t>Longmen</a:t>
            </a:r>
            <a:r>
              <a:rPr lang="pl-PL" b="1" i="1" dirty="0"/>
              <a:t> </a:t>
            </a:r>
            <a:r>
              <a:rPr lang="pl-PL" b="1" i="1" dirty="0" err="1"/>
              <a:t>Zhang</a:t>
            </a:r>
            <a:r>
              <a:rPr lang="pl-PL" b="1" dirty="0"/>
              <a:t>)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48639" y="2333898"/>
            <a:ext cx="11164390" cy="4293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Księgowość </a:t>
            </a:r>
            <a:r>
              <a:rPr lang="pl-PL" sz="2800" i="1" dirty="0"/>
              <a:t>Bramy Smoka </a:t>
            </a:r>
            <a:r>
              <a:rPr lang="pl-PL" sz="2800" dirty="0"/>
              <a:t>(</a:t>
            </a:r>
            <a:r>
              <a:rPr lang="pl-PL" sz="2800" i="1" dirty="0" err="1"/>
              <a:t>Longmen</a:t>
            </a:r>
            <a:r>
              <a:rPr lang="pl-PL" sz="2800" i="1" dirty="0"/>
              <a:t> </a:t>
            </a:r>
            <a:r>
              <a:rPr lang="pl-PL" sz="2800" i="1" dirty="0" err="1"/>
              <a:t>Zhang</a:t>
            </a:r>
            <a:r>
              <a:rPr lang="pl-PL" sz="2800" dirty="0"/>
              <a:t>) była odpowiedzią na rozwój zalążków gospodarki kapitalistycznej opartej na wzmożonej aktywności gospodarczej kupców, rodzinnych warsztatów, banków, lombardów oraz wykorzystaniu finansowania zwrotnego jako formy kapitałowego wsparcia prowadzonej działalności gospodarczej i finansowania potrzeb państwa. Model ten był pierwszą w historii chińskiej rachunkowości rozwiniętą formułą tzw. księgowości </a:t>
            </a:r>
            <a:r>
              <a:rPr lang="pl-PL" sz="2800" dirty="0" smtClean="0"/>
              <a:t>podwójnej (wg </a:t>
            </a:r>
            <a:r>
              <a:rPr lang="pl-PL" sz="2800" dirty="0"/>
              <a:t>Jacek Adamek </a:t>
            </a:r>
            <a:r>
              <a:rPr lang="pl-PL" sz="2800" dirty="0" smtClean="0"/>
              <a:t>).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6482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5131" y="452718"/>
            <a:ext cx="11625943" cy="1400530"/>
          </a:xfrm>
        </p:spPr>
        <p:txBody>
          <a:bodyPr/>
          <a:lstStyle/>
          <a:p>
            <a:r>
              <a:rPr lang="pl-PL" b="1" dirty="0"/>
              <a:t>T</a:t>
            </a:r>
            <a:r>
              <a:rPr lang="pl-PL" b="1" dirty="0" smtClean="0"/>
              <a:t>ajemny </a:t>
            </a:r>
            <a:r>
              <a:rPr lang="pl-PL" b="1" dirty="0"/>
              <a:t>pakt najwyższego wtajemniczenia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235131" y="1715588"/>
            <a:ext cx="6757852" cy="5142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/>
              <a:t>Zbigniew Herbert godził w swojej osobowości obie pasje: etykę i ewidencję. Co je łączy? „Metafizyczna możliwość opisu całości świata, w jego transcendencji i immanencji?”. To stwierdzenie jest żartem tylko w połowie, zważywszy na to, że metaforyczne określenie twórczości Zbigniewa Herberta jako </a:t>
            </a:r>
            <a:r>
              <a:rPr lang="pl-PL" sz="2800" dirty="0" err="1"/>
              <a:t>etyczno</a:t>
            </a:r>
            <a:r>
              <a:rPr lang="pl-PL" sz="2800" dirty="0"/>
              <a:t>–estetycznej księgi „winien–ma” nie jest niemożliwe. 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83" y="2015132"/>
            <a:ext cx="5173663" cy="3880247"/>
          </a:xfrm>
        </p:spPr>
      </p:pic>
    </p:spTree>
    <p:extLst>
      <p:ext uri="{BB962C8B-B14F-4D97-AF65-F5344CB8AC3E}">
        <p14:creationId xmlns:p14="http://schemas.microsoft.com/office/powerpoint/2010/main" val="22860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66" y="217714"/>
            <a:ext cx="9780868" cy="1635534"/>
          </a:xfrm>
        </p:spPr>
        <p:txBody>
          <a:bodyPr/>
          <a:lstStyle/>
          <a:p>
            <a:r>
              <a:rPr lang="pl-PL" b="1" i="1" dirty="0" smtClean="0"/>
              <a:t>Cena sztuki</a:t>
            </a:r>
            <a:endParaRPr lang="pl-PL" b="1" i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269966" y="1445623"/>
            <a:ext cx="6514011" cy="5155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/>
              <a:t>Staraliśmy się spojrzeć na życie malarzy holenderskich XVII wieku od strony banalnej, mało efektownej, z punktu widzenia rubryk – „winien”, „ma”, czyli szarej buchalterii. Lepsze to, bardziej uczciwe niż patos i sentymentalne westchnienia, w których lubują się autorzy </a:t>
            </a:r>
            <a:r>
              <a:rPr lang="pl-PL" sz="2800" i="1" dirty="0" err="1"/>
              <a:t>vies</a:t>
            </a:r>
            <a:r>
              <a:rPr lang="pl-PL" sz="2800" i="1" dirty="0"/>
              <a:t> </a:t>
            </a:r>
            <a:r>
              <a:rPr lang="pl-PL" sz="2800" i="1" dirty="0" err="1"/>
              <a:t>romancées</a:t>
            </a:r>
            <a:r>
              <a:rPr lang="pl-PL" sz="2800" dirty="0"/>
              <a:t> pisanych dla czułych serc [</a:t>
            </a:r>
            <a:r>
              <a:rPr lang="pl-PL" sz="2800" i="1" dirty="0"/>
              <a:t>Cena sztuki</a:t>
            </a:r>
            <a:r>
              <a:rPr lang="pl-PL" sz="2800" dirty="0"/>
              <a:t>, MNW 36</a:t>
            </a:r>
            <a:r>
              <a:rPr lang="pl-PL" sz="2800" dirty="0" smtClean="0"/>
              <a:t>].</a:t>
            </a:r>
          </a:p>
          <a:p>
            <a:pPr marL="0" indent="0" algn="r">
              <a:buNone/>
            </a:pPr>
            <a:endParaRPr lang="pl-PL" sz="2000" b="1" dirty="0" smtClean="0"/>
          </a:p>
          <a:p>
            <a:pPr marL="0" indent="0" algn="r">
              <a:buNone/>
            </a:pPr>
            <a:r>
              <a:rPr lang="pl-PL" sz="2000" b="1" dirty="0" smtClean="0"/>
              <a:t>Jan Vermeer, </a:t>
            </a:r>
            <a:r>
              <a:rPr lang="pl-PL" sz="2000" b="1" dirty="0"/>
              <a:t>Alegoria malarstwa</a:t>
            </a:r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03" y="1193664"/>
            <a:ext cx="4676035" cy="5576173"/>
          </a:xfrm>
        </p:spPr>
      </p:pic>
    </p:spTree>
    <p:extLst>
      <p:ext uri="{BB962C8B-B14F-4D97-AF65-F5344CB8AC3E}">
        <p14:creationId xmlns:p14="http://schemas.microsoft.com/office/powerpoint/2010/main" val="8109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9727474" y="4772296"/>
            <a:ext cx="2368732" cy="1994263"/>
          </a:xfrm>
        </p:spPr>
        <p:txBody>
          <a:bodyPr/>
          <a:lstStyle/>
          <a:p>
            <a:r>
              <a:rPr lang="pl-PL" sz="2400" b="1" dirty="0"/>
              <a:t>Rembrandt, </a:t>
            </a:r>
            <a:r>
              <a:rPr lang="pl-PL" sz="2400" b="1" i="1" dirty="0"/>
              <a:t>Judasz zwracający srebrniki </a:t>
            </a:r>
            <a:r>
              <a:rPr lang="pl-PL" sz="2400" dirty="0"/>
              <a:t>(1629)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3" y="49420"/>
            <a:ext cx="8534400" cy="6717139"/>
          </a:xfrm>
        </p:spPr>
      </p:pic>
    </p:spTree>
    <p:extLst>
      <p:ext uri="{BB962C8B-B14F-4D97-AF65-F5344CB8AC3E}">
        <p14:creationId xmlns:p14="http://schemas.microsoft.com/office/powerpoint/2010/main" val="7447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65" y="269966"/>
            <a:ext cx="10101943" cy="905691"/>
          </a:xfrm>
        </p:spPr>
        <p:txBody>
          <a:bodyPr/>
          <a:lstStyle/>
          <a:p>
            <a:r>
              <a:rPr lang="pl-PL" sz="3200" b="1" i="1" dirty="0" smtClean="0">
                <a:solidFill>
                  <a:schemeClr val="accent3"/>
                </a:solidFill>
              </a:rPr>
              <a:t>Hakeldama</a:t>
            </a:r>
            <a:r>
              <a:rPr lang="pl-PL" sz="3200" b="1" dirty="0" smtClean="0">
                <a:solidFill>
                  <a:schemeClr val="accent3"/>
                </a:solidFill>
              </a:rPr>
              <a:t>. </a:t>
            </a:r>
            <a:r>
              <a:rPr lang="pl-PL" sz="3200" b="1" dirty="0" smtClean="0"/>
              <a:t>Pogranicze </a:t>
            </a:r>
            <a:r>
              <a:rPr lang="pl-PL" sz="3200" b="1" dirty="0"/>
              <a:t>etyki i </a:t>
            </a:r>
            <a:r>
              <a:rPr lang="pl-PL" sz="3200" b="1" dirty="0" smtClean="0"/>
              <a:t>rachunkowości (1)</a:t>
            </a:r>
            <a:r>
              <a:rPr lang="pl-PL" dirty="0"/>
              <a:t/>
            </a:r>
            <a:br>
              <a:rPr lang="pl-PL" dirty="0"/>
            </a:br>
            <a:endParaRPr lang="pl-PL" b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269966" y="1663337"/>
            <a:ext cx="5468983" cy="4937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/>
              <a:t>Kapłani mają problem</a:t>
            </a:r>
          </a:p>
          <a:p>
            <a:pPr marL="0" indent="0">
              <a:buNone/>
            </a:pPr>
            <a:r>
              <a:rPr lang="pl-PL" sz="2400" b="1" dirty="0"/>
              <a:t>z pogranicza etyki i </a:t>
            </a:r>
            <a:r>
              <a:rPr lang="pl-PL" sz="2400" b="1" dirty="0">
                <a:solidFill>
                  <a:srgbClr val="FFFF00"/>
                </a:solidFill>
              </a:rPr>
              <a:t>rachunkowości</a:t>
            </a:r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r>
              <a:rPr lang="pl-PL" sz="2400" b="1" dirty="0"/>
              <a:t>co zrobić ze </a:t>
            </a:r>
            <a:r>
              <a:rPr lang="pl-PL" sz="2400" b="1" dirty="0">
                <a:solidFill>
                  <a:srgbClr val="FFFF00"/>
                </a:solidFill>
              </a:rPr>
              <a:t>srebrnikami</a:t>
            </a:r>
          </a:p>
          <a:p>
            <a:pPr marL="0" indent="0">
              <a:buNone/>
            </a:pPr>
            <a:r>
              <a:rPr lang="pl-PL" sz="2400" b="1" dirty="0"/>
              <a:t>które Judasz rzucił im pod nogi</a:t>
            </a:r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r>
              <a:rPr lang="pl-PL" sz="2400" b="1" dirty="0">
                <a:solidFill>
                  <a:srgbClr val="FFFF00"/>
                </a:solidFill>
              </a:rPr>
              <a:t>suma </a:t>
            </a:r>
            <a:r>
              <a:rPr lang="pl-PL" sz="2400" b="1" dirty="0"/>
              <a:t>została zapisana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FFFF00"/>
                </a:solidFill>
              </a:rPr>
              <a:t>po stronie wydatków</a:t>
            </a:r>
          </a:p>
          <a:p>
            <a:pPr marL="0" indent="0">
              <a:buNone/>
            </a:pPr>
            <a:r>
              <a:rPr lang="pl-PL" sz="2400" b="1" dirty="0"/>
              <a:t>zanotują ją kronikarze</a:t>
            </a:r>
          </a:p>
          <a:p>
            <a:pPr marL="0" indent="0">
              <a:buNone/>
            </a:pPr>
            <a:r>
              <a:rPr lang="pl-PL" sz="2400" b="1" dirty="0"/>
              <a:t>po stronie legendy</a:t>
            </a:r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r="19396"/>
          <a:stretch/>
        </p:blipFill>
        <p:spPr>
          <a:xfrm>
            <a:off x="5886993" y="1516749"/>
            <a:ext cx="5251270" cy="5231714"/>
          </a:xfrm>
        </p:spPr>
      </p:pic>
    </p:spTree>
    <p:extLst>
      <p:ext uri="{BB962C8B-B14F-4D97-AF65-F5344CB8AC3E}">
        <p14:creationId xmlns:p14="http://schemas.microsoft.com/office/powerpoint/2010/main" val="28311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761" y="235131"/>
            <a:ext cx="10058400" cy="1618117"/>
          </a:xfrm>
        </p:spPr>
        <p:txBody>
          <a:bodyPr/>
          <a:lstStyle/>
          <a:p>
            <a:r>
              <a:rPr lang="pl-PL" sz="2800" b="1" dirty="0" smtClean="0"/>
              <a:t>Wykład poświęcony pamięci Przyjaciela </a:t>
            </a:r>
            <a:br>
              <a:rPr lang="pl-PL" sz="2800" b="1" dirty="0" smtClean="0"/>
            </a:br>
            <a:r>
              <a:rPr lang="pl-PL" sz="2800" b="1" dirty="0" smtClean="0"/>
              <a:t>– Sławomira Skrzypka – Prezesa NBP,</a:t>
            </a:r>
            <a:br>
              <a:rPr lang="pl-PL" sz="2800" b="1" dirty="0" smtClean="0"/>
            </a:br>
            <a:r>
              <a:rPr lang="pl-PL" sz="2800" b="1" dirty="0" smtClean="0"/>
              <a:t>który zginął w Smoleńsku 10 kwietnia 2010 roku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>
          <a:xfrm>
            <a:off x="6662057" y="5111932"/>
            <a:ext cx="5529943" cy="1393372"/>
          </a:xfrm>
        </p:spPr>
        <p:txBody>
          <a:bodyPr/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Rok Herberta 2008</a:t>
            </a: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Rafał Żebrowski, Halina Herbert-Żebrowska, </a:t>
            </a: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Sławomir Skrzypek i Katarzyna Herbertowa 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1" r="8620"/>
          <a:stretch/>
        </p:blipFill>
        <p:spPr>
          <a:xfrm>
            <a:off x="7293615" y="1227907"/>
            <a:ext cx="4115770" cy="4223657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" y="1905000"/>
            <a:ext cx="6490026" cy="4607917"/>
          </a:xfrm>
        </p:spPr>
      </p:pic>
    </p:spTree>
    <p:extLst>
      <p:ext uri="{BB962C8B-B14F-4D97-AF65-F5344CB8AC3E}">
        <p14:creationId xmlns:p14="http://schemas.microsoft.com/office/powerpoint/2010/main" val="27577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65" y="287383"/>
            <a:ext cx="10101943" cy="992778"/>
          </a:xfrm>
        </p:spPr>
        <p:txBody>
          <a:bodyPr/>
          <a:lstStyle/>
          <a:p>
            <a:r>
              <a:rPr lang="pl-PL" sz="3200" b="1" i="1" dirty="0" smtClean="0">
                <a:solidFill>
                  <a:schemeClr val="accent3"/>
                </a:solidFill>
              </a:rPr>
              <a:t>Hakeldama</a:t>
            </a:r>
            <a:r>
              <a:rPr lang="pl-PL" sz="3200" b="1" dirty="0" smtClean="0">
                <a:solidFill>
                  <a:schemeClr val="accent3"/>
                </a:solidFill>
              </a:rPr>
              <a:t>. </a:t>
            </a:r>
            <a:r>
              <a:rPr lang="pl-PL" sz="3200" b="1" dirty="0" smtClean="0"/>
              <a:t>Pogranicze </a:t>
            </a:r>
            <a:r>
              <a:rPr lang="pl-PL" sz="3200" b="1" dirty="0"/>
              <a:t>etyki i </a:t>
            </a:r>
            <a:r>
              <a:rPr lang="pl-PL" sz="3200" b="1" dirty="0" smtClean="0"/>
              <a:t>rachunkowości (2)</a:t>
            </a:r>
            <a:r>
              <a:rPr lang="pl-PL" dirty="0"/>
              <a:t/>
            </a:r>
            <a:br>
              <a:rPr lang="pl-PL" dirty="0"/>
            </a:br>
            <a:endParaRPr lang="pl-PL" b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269965" y="2908663"/>
            <a:ext cx="7184571" cy="36924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nie godzi się wpisywać jej</a:t>
            </a:r>
          </a:p>
          <a:p>
            <a:pPr marL="0" indent="0">
              <a:buNone/>
            </a:pPr>
            <a:r>
              <a:rPr lang="pl-PL" sz="2800" b="1" dirty="0">
                <a:solidFill>
                  <a:srgbClr val="FFFF00"/>
                </a:solidFill>
              </a:rPr>
              <a:t>w rubryce nieprzewidziane dochody</a:t>
            </a:r>
          </a:p>
          <a:p>
            <a:pPr marL="0" indent="0">
              <a:buNone/>
            </a:pPr>
            <a:r>
              <a:rPr lang="pl-PL" sz="2800" b="1" dirty="0"/>
              <a:t>niebezpiecznie wprowadzić do </a:t>
            </a:r>
            <a:r>
              <a:rPr lang="pl-PL" sz="2800" b="1" dirty="0">
                <a:solidFill>
                  <a:srgbClr val="FFFF00"/>
                </a:solidFill>
              </a:rPr>
              <a:t>skarbca</a:t>
            </a:r>
          </a:p>
          <a:p>
            <a:pPr marL="0" indent="0">
              <a:buNone/>
            </a:pPr>
            <a:r>
              <a:rPr lang="pl-PL" sz="2800" b="1" dirty="0"/>
              <a:t>mogłaby zarazić </a:t>
            </a:r>
            <a:r>
              <a:rPr lang="pl-PL" sz="2800" b="1" dirty="0">
                <a:solidFill>
                  <a:srgbClr val="FFFF00"/>
                </a:solidFill>
              </a:rPr>
              <a:t>srebro</a:t>
            </a:r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660" r="66991" b="1"/>
          <a:stretch/>
        </p:blipFill>
        <p:spPr>
          <a:xfrm>
            <a:off x="7950329" y="1280160"/>
            <a:ext cx="3161807" cy="5453647"/>
          </a:xfrm>
        </p:spPr>
      </p:pic>
    </p:spTree>
    <p:extLst>
      <p:ext uri="{BB962C8B-B14F-4D97-AF65-F5344CB8AC3E}">
        <p14:creationId xmlns:p14="http://schemas.microsoft.com/office/powerpoint/2010/main" val="99908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65" y="261257"/>
            <a:ext cx="10101943" cy="888274"/>
          </a:xfrm>
        </p:spPr>
        <p:txBody>
          <a:bodyPr/>
          <a:lstStyle/>
          <a:p>
            <a:r>
              <a:rPr lang="pl-PL" sz="3200" b="1" i="1" dirty="0" smtClean="0">
                <a:solidFill>
                  <a:schemeClr val="accent3"/>
                </a:solidFill>
              </a:rPr>
              <a:t>Hakeldama</a:t>
            </a:r>
            <a:r>
              <a:rPr lang="pl-PL" sz="3200" b="1" dirty="0" smtClean="0">
                <a:solidFill>
                  <a:schemeClr val="accent3"/>
                </a:solidFill>
              </a:rPr>
              <a:t>. </a:t>
            </a:r>
            <a:r>
              <a:rPr lang="pl-PL" sz="3200" b="1" dirty="0" smtClean="0"/>
              <a:t>Pogranicze </a:t>
            </a:r>
            <a:r>
              <a:rPr lang="pl-PL" sz="3200" b="1" dirty="0"/>
              <a:t>etyki i rachunkowości </a:t>
            </a:r>
            <a:r>
              <a:rPr lang="pl-PL" sz="3200" b="1" dirty="0" smtClean="0"/>
              <a:t>(3)</a:t>
            </a:r>
            <a:r>
              <a:rPr lang="pl-PL" dirty="0"/>
              <a:t/>
            </a:r>
            <a:br>
              <a:rPr lang="pl-PL" dirty="0"/>
            </a:br>
            <a:endParaRPr lang="pl-PL" b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269966" y="1149531"/>
            <a:ext cx="6618514" cy="545156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400" b="1" dirty="0" smtClean="0"/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r>
              <a:rPr lang="pl-PL" sz="2400" b="1" dirty="0" smtClean="0"/>
              <a:t>nie </a:t>
            </a:r>
            <a:r>
              <a:rPr lang="pl-PL" sz="2400" b="1" dirty="0"/>
              <a:t>wypada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FFFF00"/>
                </a:solidFill>
              </a:rPr>
              <a:t>kupić </a:t>
            </a:r>
            <a:r>
              <a:rPr lang="pl-PL" sz="2400" b="1" dirty="0"/>
              <a:t>za nią świecznika do świątyni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FFFF00"/>
                </a:solidFill>
              </a:rPr>
              <a:t>ani rozdać ubogim</a:t>
            </a:r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r>
              <a:rPr lang="pl-PL" sz="2400" b="1" dirty="0"/>
              <a:t>po długiej naradzie</a:t>
            </a:r>
          </a:p>
          <a:p>
            <a:pPr marL="0" indent="0">
              <a:buNone/>
            </a:pPr>
            <a:r>
              <a:rPr lang="pl-PL" sz="2400" b="1" dirty="0"/>
              <a:t>postanawiają </a:t>
            </a:r>
            <a:r>
              <a:rPr lang="pl-PL" sz="2400" b="1" dirty="0">
                <a:solidFill>
                  <a:srgbClr val="FFFF00"/>
                </a:solidFill>
              </a:rPr>
              <a:t>nabyć </a:t>
            </a:r>
            <a:r>
              <a:rPr lang="pl-PL" sz="2400" b="1" dirty="0"/>
              <a:t>plac garncarski</a:t>
            </a:r>
          </a:p>
          <a:p>
            <a:pPr marL="0" indent="0">
              <a:buNone/>
            </a:pPr>
            <a:r>
              <a:rPr lang="pl-PL" sz="2400" b="1" dirty="0"/>
              <a:t>i założyć na nim</a:t>
            </a:r>
          </a:p>
          <a:p>
            <a:pPr marL="0" indent="0">
              <a:buNone/>
            </a:pPr>
            <a:r>
              <a:rPr lang="pl-PL" sz="2400" b="1" dirty="0"/>
              <a:t>cmentarz dla pielgrzymów</a:t>
            </a:r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3" r="19615"/>
          <a:stretch/>
        </p:blipFill>
        <p:spPr>
          <a:xfrm>
            <a:off x="7942217" y="1218512"/>
            <a:ext cx="3178627" cy="5540860"/>
          </a:xfrm>
        </p:spPr>
      </p:pic>
    </p:spTree>
    <p:extLst>
      <p:ext uri="{BB962C8B-B14F-4D97-AF65-F5344CB8AC3E}">
        <p14:creationId xmlns:p14="http://schemas.microsoft.com/office/powerpoint/2010/main" val="2776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7715" y="243840"/>
            <a:ext cx="11678194" cy="694610"/>
          </a:xfrm>
        </p:spPr>
        <p:txBody>
          <a:bodyPr/>
          <a:lstStyle/>
          <a:p>
            <a:r>
              <a:rPr lang="pl-PL" sz="3200" b="1" i="1" dirty="0" smtClean="0">
                <a:solidFill>
                  <a:schemeClr val="accent3"/>
                </a:solidFill>
              </a:rPr>
              <a:t>Hakeldama</a:t>
            </a:r>
            <a:r>
              <a:rPr lang="pl-PL" sz="3200" b="1" dirty="0" smtClean="0">
                <a:solidFill>
                  <a:schemeClr val="accent3"/>
                </a:solidFill>
              </a:rPr>
              <a:t>. </a:t>
            </a:r>
            <a:r>
              <a:rPr lang="pl-PL" sz="3200" b="1" dirty="0" smtClean="0"/>
              <a:t>Pogranicze </a:t>
            </a:r>
            <a:r>
              <a:rPr lang="pl-PL" sz="3200" b="1" dirty="0"/>
              <a:t>etyki i rachunkowości </a:t>
            </a:r>
            <a:r>
              <a:rPr lang="pl-PL" sz="3200" b="1" dirty="0" smtClean="0"/>
              <a:t>(4)</a:t>
            </a:r>
            <a:r>
              <a:rPr lang="pl-PL" dirty="0"/>
              <a:t/>
            </a:r>
            <a:br>
              <a:rPr lang="pl-PL" dirty="0"/>
            </a:br>
            <a:endParaRPr lang="pl-PL" b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pl-PL" sz="2400" b="1" dirty="0" smtClean="0"/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081554" y="1158240"/>
            <a:ext cx="3814354" cy="5699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b="1" dirty="0" smtClean="0"/>
              <a:t>oddać — niejako</a:t>
            </a:r>
          </a:p>
          <a:p>
            <a:pPr marL="0" indent="0">
              <a:buNone/>
            </a:pPr>
            <a:r>
              <a:rPr lang="pl-PL" sz="2400" b="1" dirty="0" smtClean="0">
                <a:solidFill>
                  <a:srgbClr val="FFFF00"/>
                </a:solidFill>
              </a:rPr>
              <a:t>pieniądze </a:t>
            </a:r>
            <a:r>
              <a:rPr lang="pl-PL" sz="2400" b="1" dirty="0" smtClean="0"/>
              <a:t>za śmierć</a:t>
            </a:r>
          </a:p>
          <a:p>
            <a:pPr marL="0" indent="0">
              <a:buNone/>
            </a:pPr>
            <a:r>
              <a:rPr lang="pl-PL" sz="2400" b="1" dirty="0" smtClean="0"/>
              <a:t>śmierci</a:t>
            </a:r>
          </a:p>
          <a:p>
            <a:pPr marL="0" indent="0">
              <a:buNone/>
            </a:pPr>
            <a:endParaRPr lang="pl-PL" sz="2400" b="1" dirty="0" smtClean="0"/>
          </a:p>
          <a:p>
            <a:pPr marL="0" indent="0">
              <a:buNone/>
            </a:pPr>
            <a:r>
              <a:rPr lang="pl-PL" sz="2400" b="1" dirty="0" smtClean="0"/>
              <a:t>wyjście</a:t>
            </a:r>
          </a:p>
          <a:p>
            <a:pPr marL="0" indent="0">
              <a:buNone/>
            </a:pPr>
            <a:r>
              <a:rPr lang="pl-PL" sz="2400" b="1" dirty="0" smtClean="0"/>
              <a:t>było taktowne</a:t>
            </a:r>
          </a:p>
          <a:p>
            <a:pPr marL="0" indent="0">
              <a:buNone/>
            </a:pPr>
            <a:r>
              <a:rPr lang="pl-PL" sz="2400" b="1" dirty="0" smtClean="0"/>
              <a:t>więc dlaczego</a:t>
            </a:r>
          </a:p>
          <a:p>
            <a:pPr marL="0" indent="0">
              <a:buNone/>
            </a:pPr>
            <a:r>
              <a:rPr lang="pl-PL" sz="2400" b="1" dirty="0" smtClean="0"/>
              <a:t>huczy przez stulecia</a:t>
            </a:r>
          </a:p>
          <a:p>
            <a:pPr marL="0" indent="0">
              <a:buNone/>
            </a:pPr>
            <a:r>
              <a:rPr lang="pl-PL" sz="2400" b="1" dirty="0" smtClean="0"/>
              <a:t>nazwa tego miejsca</a:t>
            </a:r>
          </a:p>
          <a:p>
            <a:pPr marL="0" indent="0">
              <a:buNone/>
            </a:pPr>
            <a:r>
              <a:rPr lang="pl-PL" sz="2400" b="1" dirty="0" err="1" smtClean="0"/>
              <a:t>hakeldama</a:t>
            </a:r>
            <a:endParaRPr lang="pl-PL" sz="2400" b="1" dirty="0" smtClean="0"/>
          </a:p>
          <a:p>
            <a:pPr marL="0" indent="0">
              <a:buNone/>
            </a:pPr>
            <a:r>
              <a:rPr lang="pl-PL" sz="2400" b="1" dirty="0" err="1" smtClean="0"/>
              <a:t>hakeldama</a:t>
            </a:r>
            <a:endParaRPr lang="pl-PL" sz="2400" b="1" dirty="0" smtClean="0"/>
          </a:p>
          <a:p>
            <a:pPr marL="0" indent="0">
              <a:buNone/>
            </a:pPr>
            <a:r>
              <a:rPr lang="pl-PL" sz="2400" b="1" dirty="0" smtClean="0"/>
              <a:t>to jest pole krwi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42282" y="4984776"/>
            <a:ext cx="2959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accent3"/>
                </a:solidFill>
              </a:rPr>
              <a:t>P</a:t>
            </a:r>
            <a:r>
              <a:rPr lang="pl-PL" sz="2400" b="1" dirty="0" smtClean="0">
                <a:solidFill>
                  <a:schemeClr val="accent3"/>
                </a:solidFill>
              </a:rPr>
              <a:t>ole </a:t>
            </a:r>
          </a:p>
          <a:p>
            <a:r>
              <a:rPr lang="pl-PL" sz="2400" b="1" dirty="0" smtClean="0">
                <a:solidFill>
                  <a:schemeClr val="accent3"/>
                </a:solidFill>
              </a:rPr>
              <a:t>garncarza</a:t>
            </a:r>
          </a:p>
          <a:p>
            <a:endParaRPr lang="pl-PL" sz="2400" b="1" dirty="0" smtClean="0">
              <a:solidFill>
                <a:schemeClr val="accent3"/>
              </a:solidFill>
            </a:endParaRPr>
          </a:p>
          <a:p>
            <a:r>
              <a:rPr lang="pl-PL" sz="2400" b="1" dirty="0" smtClean="0">
                <a:solidFill>
                  <a:schemeClr val="accent3"/>
                </a:solidFill>
              </a:rPr>
              <a:t>Hakeldama</a:t>
            </a:r>
            <a:endParaRPr lang="pl-PL" sz="2400" b="1" dirty="0">
              <a:solidFill>
                <a:schemeClr val="accent3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4143" y="1864782"/>
            <a:ext cx="5656580" cy="42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463" y="452718"/>
            <a:ext cx="11956868" cy="1400530"/>
          </a:xfrm>
        </p:spPr>
        <p:txBody>
          <a:bodyPr/>
          <a:lstStyle/>
          <a:p>
            <a:r>
              <a:rPr lang="pl-PL" b="1" i="1" dirty="0" smtClean="0"/>
              <a:t>Buchalteryjna wizja Sądu Ostatecznego</a:t>
            </a:r>
            <a:endParaRPr lang="pl-PL" b="1" i="1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41" y="1373370"/>
            <a:ext cx="7995437" cy="5323522"/>
          </a:xfrm>
        </p:spPr>
      </p:pic>
    </p:spTree>
    <p:extLst>
      <p:ext uri="{BB962C8B-B14F-4D97-AF65-F5344CB8AC3E}">
        <p14:creationId xmlns:p14="http://schemas.microsoft.com/office/powerpoint/2010/main" val="8810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836023"/>
            <a:ext cx="10317980" cy="1558834"/>
          </a:xfrm>
        </p:spPr>
        <p:txBody>
          <a:bodyPr/>
          <a:lstStyle/>
          <a:p>
            <a:pPr algn="ctr"/>
            <a:r>
              <a:rPr lang="pl-PL" dirty="0"/>
              <a:t>Józef Maria Ruszar, </a:t>
            </a:r>
            <a:r>
              <a:rPr lang="pl-PL"/>
              <a:t/>
            </a:r>
            <a:br>
              <a:rPr lang="pl-PL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" y="2778069"/>
            <a:ext cx="4395787" cy="2930524"/>
          </a:xfrm>
        </p:spPr>
      </p:pic>
      <p:pic>
        <p:nvPicPr>
          <p:cNvPr id="12" name="Symbol zastępczy zawartości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18" y="2778069"/>
            <a:ext cx="5405629" cy="2930524"/>
          </a:xfrm>
        </p:spPr>
      </p:pic>
      <p:pic>
        <p:nvPicPr>
          <p:cNvPr id="13" name="Symbol zastępczy zawartości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944" y="2778069"/>
            <a:ext cx="2940806" cy="29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9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761" y="235131"/>
            <a:ext cx="10058400" cy="1618117"/>
          </a:xfrm>
        </p:spPr>
        <p:txBody>
          <a:bodyPr/>
          <a:lstStyle/>
          <a:p>
            <a:r>
              <a:rPr lang="pl-PL" sz="2800" b="1" dirty="0" smtClean="0"/>
              <a:t>Rok Herberta: promocja monet z wizerunkiem Poety</a:t>
            </a:r>
            <a:endParaRPr lang="pl-PL" sz="2800" b="1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>
          <a:xfrm>
            <a:off x="7149737" y="5111931"/>
            <a:ext cx="5042263" cy="1393373"/>
          </a:xfrm>
        </p:spPr>
        <p:txBody>
          <a:bodyPr/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Rok Herberta 2008</a:t>
            </a: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Sławomir Skrzypek, aktorzy i reżyserzy: Zbigniew Zapasiewicz, Tadeusz Malak, Jerzy Zalewski, Michał </a:t>
            </a:r>
            <a:r>
              <a:rPr lang="pl-P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Bukojemski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1" r="8620"/>
          <a:stretch/>
        </p:blipFill>
        <p:spPr>
          <a:xfrm>
            <a:off x="7612983" y="1158238"/>
            <a:ext cx="4115770" cy="4223657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r="4509"/>
          <a:stretch/>
        </p:blipFill>
        <p:spPr>
          <a:xfrm>
            <a:off x="60960" y="1014125"/>
            <a:ext cx="7019109" cy="5491180"/>
          </a:xfrm>
        </p:spPr>
      </p:pic>
    </p:spTree>
    <p:extLst>
      <p:ext uri="{BB962C8B-B14F-4D97-AF65-F5344CB8AC3E}">
        <p14:creationId xmlns:p14="http://schemas.microsoft.com/office/powerpoint/2010/main" val="27643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470988" cy="2462349"/>
          </a:xfrm>
        </p:spPr>
        <p:txBody>
          <a:bodyPr/>
          <a:lstStyle/>
          <a:p>
            <a:r>
              <a:rPr lang="pl-PL" sz="8000" b="1" dirty="0">
                <a:solidFill>
                  <a:schemeClr val="accent3"/>
                </a:solidFill>
              </a:rPr>
              <a:t>Księgowa uczciwość opisu świata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54955" y="4476207"/>
            <a:ext cx="8825658" cy="1367244"/>
          </a:xfrm>
        </p:spPr>
        <p:txBody>
          <a:bodyPr>
            <a:normAutofit/>
          </a:bodyPr>
          <a:lstStyle/>
          <a:p>
            <a:r>
              <a:rPr lang="pl-PL" sz="3600" b="1" dirty="0"/>
              <a:t>O wielkiej metaforze magistra ekonomii, Zbigniewa Herberta</a:t>
            </a:r>
          </a:p>
        </p:txBody>
      </p:sp>
    </p:spTree>
    <p:extLst>
      <p:ext uri="{BB962C8B-B14F-4D97-AF65-F5344CB8AC3E}">
        <p14:creationId xmlns:p14="http://schemas.microsoft.com/office/powerpoint/2010/main" val="6872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66026" cy="1400530"/>
          </a:xfrm>
        </p:spPr>
        <p:txBody>
          <a:bodyPr/>
          <a:lstStyle/>
          <a:p>
            <a:r>
              <a:rPr lang="pl-PL" sz="4000" b="1" i="1" dirty="0"/>
              <a:t>W</a:t>
            </a:r>
            <a:r>
              <a:rPr lang="pl-PL" sz="4000" b="1" i="1" dirty="0" smtClean="0"/>
              <a:t> </a:t>
            </a:r>
            <a:r>
              <a:rPr lang="pl-PL" sz="4000" b="1" i="1" dirty="0"/>
              <a:t>ciekawym rozdwojeniu między literaturą a rachunkowością kupiecką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                  </a:t>
            </a:r>
            <a:r>
              <a:rPr lang="pl-PL" sz="4000" b="1" dirty="0"/>
              <a:t/>
            </a:r>
            <a:br>
              <a:rPr lang="pl-PL" sz="4000" b="1" dirty="0"/>
            </a:b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4137" y="2052918"/>
            <a:ext cx="11538857" cy="4478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/>
              <a:t>Otóż tu, jak Ci ze słychu wiadomo, mamy Polskę (jaką – za długo by opowiadać). Można w każdym razie oddychać jednym płucem. Możliwości życia na ogół marne, ale są. [...] W marcu zapisałem się na Akademię Handlową. Tata dostał posadę, zacząłem nawet jeść chleb, stosunki z wolna normowały się. Zacząłem wciągać się w naukę. Żyłem w ciekawym rozdwojeniu między literaturą a rachunkowością kupiecką, ale z tym pierwszym już zerwałem definitywnie, acz nie bez nadziei. Nauka coraz bardziej mnie pochłania [Zbigniew Herbert, </a:t>
            </a:r>
            <a:r>
              <a:rPr lang="pl-PL" sz="2800" i="1" dirty="0"/>
              <a:t>List do Zdzisława </a:t>
            </a:r>
            <a:r>
              <a:rPr lang="pl-PL" sz="2800" i="1" dirty="0" err="1"/>
              <a:t>Ruziewicza</a:t>
            </a:r>
            <a:r>
              <a:rPr lang="pl-PL" sz="2800" dirty="0"/>
              <a:t>, przyjaciela we Lwowie, Kraków 27 VII 1945]. 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0063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66559" y="452717"/>
            <a:ext cx="5486401" cy="4162825"/>
          </a:xfrm>
        </p:spPr>
        <p:txBody>
          <a:bodyPr/>
          <a:lstStyle/>
          <a:p>
            <a:r>
              <a:rPr lang="pl-PL" sz="4000" b="1" dirty="0" smtClean="0"/>
              <a:t>Zbigniew </a:t>
            </a:r>
            <a:br>
              <a:rPr lang="pl-PL" sz="4000" b="1" dirty="0" smtClean="0"/>
            </a:br>
            <a:r>
              <a:rPr lang="pl-PL" sz="4000" b="1" dirty="0" smtClean="0"/>
              <a:t>Herbert,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 </a:t>
            </a:r>
            <a:br>
              <a:rPr lang="pl-PL" sz="2800" b="1" dirty="0" smtClean="0"/>
            </a:br>
            <a:r>
              <a:rPr lang="pl-PL" sz="4000" b="1" i="1" dirty="0" smtClean="0"/>
              <a:t>Portret w czarnych </a:t>
            </a:r>
            <a:br>
              <a:rPr lang="pl-PL" sz="4000" b="1" i="1" dirty="0" smtClean="0"/>
            </a:br>
            <a:r>
              <a:rPr lang="pl-PL" sz="4000" b="1" i="1" dirty="0" smtClean="0"/>
              <a:t>ramach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(</a:t>
            </a:r>
            <a:r>
              <a:rPr lang="pl-PL" sz="2400" b="1" i="1" dirty="0"/>
              <a:t>Martwa natura z wędzidłem</a:t>
            </a:r>
            <a:r>
              <a:rPr lang="pl-PL" sz="2400" b="1" dirty="0"/>
              <a:t>)</a:t>
            </a:r>
            <a:r>
              <a:rPr lang="pl-PL" sz="2400" b="1" dirty="0" smtClean="0"/>
              <a:t>                          </a:t>
            </a:r>
            <a:endParaRPr lang="pl-PL" sz="2400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1" y="287383"/>
            <a:ext cx="5484577" cy="6296297"/>
          </a:xfrm>
        </p:spPr>
      </p:pic>
      <p:sp>
        <p:nvSpPr>
          <p:cNvPr id="8" name="Symbol zastępczy tekstu 7"/>
          <p:cNvSpPr>
            <a:spLocks noGrp="1"/>
          </p:cNvSpPr>
          <p:nvPr>
            <p:ph type="body" sz="quarter" idx="4294967295"/>
          </p:nvPr>
        </p:nvSpPr>
        <p:spPr>
          <a:xfrm>
            <a:off x="6766559" y="5451566"/>
            <a:ext cx="5425441" cy="1054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Jan </a:t>
            </a:r>
            <a:r>
              <a:rPr lang="pl-PL" sz="2400" b="1" dirty="0" err="1"/>
              <a:t>Pieterszoon</a:t>
            </a:r>
            <a:r>
              <a:rPr lang="pl-PL" sz="2400" b="1" dirty="0"/>
              <a:t> </a:t>
            </a:r>
            <a:r>
              <a:rPr lang="pl-PL" sz="2400" b="1" dirty="0" err="1" smtClean="0"/>
              <a:t>Coen</a:t>
            </a:r>
            <a:endParaRPr lang="pl-PL" sz="2400" b="1" dirty="0" smtClean="0"/>
          </a:p>
          <a:p>
            <a:pPr marL="0" indent="0">
              <a:buNone/>
            </a:pPr>
            <a:r>
              <a:rPr lang="nl-NL" sz="2400" dirty="0" smtClean="0"/>
              <a:t>(</a:t>
            </a:r>
            <a:r>
              <a:rPr lang="pl-PL" sz="2400" dirty="0" err="1" smtClean="0"/>
              <a:t>Hoorn</a:t>
            </a:r>
            <a:r>
              <a:rPr lang="pl-PL" sz="2400" dirty="0" smtClean="0"/>
              <a:t>, 1587 </a:t>
            </a:r>
            <a:r>
              <a:rPr lang="pl-PL" sz="2400" dirty="0" smtClean="0">
                <a:hlinkClick r:id="rId3" tooltip="Hoorn (Noord-Holland)"/>
              </a:rPr>
              <a:t>–</a:t>
            </a:r>
            <a:r>
              <a:rPr lang="pl-PL" sz="2400" dirty="0" smtClean="0"/>
              <a:t> </a:t>
            </a:r>
            <a:r>
              <a:rPr lang="pl-PL" sz="2400" dirty="0" err="1" smtClean="0"/>
              <a:t>Batavia</a:t>
            </a:r>
            <a:r>
              <a:rPr lang="pl-PL" sz="2400" dirty="0" smtClean="0"/>
              <a:t> 1629</a:t>
            </a:r>
            <a:r>
              <a:rPr lang="nl-NL" sz="2400" dirty="0" smtClean="0"/>
              <a:t>)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6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466" y="452718"/>
            <a:ext cx="11965574" cy="1400530"/>
          </a:xfrm>
        </p:spPr>
        <p:txBody>
          <a:bodyPr/>
          <a:lstStyle/>
          <a:p>
            <a:r>
              <a:rPr lang="pl-PL" sz="4000" b="1" dirty="0"/>
              <a:t>Z. Herbert, </a:t>
            </a:r>
            <a:r>
              <a:rPr lang="pl-PL" sz="4000" b="1" i="1" dirty="0" smtClean="0"/>
              <a:t>Portret </a:t>
            </a:r>
            <a:r>
              <a:rPr lang="pl-PL" sz="4000" b="1" i="1" dirty="0"/>
              <a:t>w czarnych ramach</a:t>
            </a: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b="1" dirty="0"/>
              <a:t>(Jan </a:t>
            </a:r>
            <a:r>
              <a:rPr lang="pl-PL" sz="2800" b="1" dirty="0" err="1"/>
              <a:t>Pieterszoon</a:t>
            </a:r>
            <a:r>
              <a:rPr lang="pl-PL" sz="2800" b="1" dirty="0"/>
              <a:t> </a:t>
            </a:r>
            <a:r>
              <a:rPr lang="pl-PL" sz="2800" b="1" dirty="0" err="1"/>
              <a:t>Coen</a:t>
            </a:r>
            <a:r>
              <a:rPr lang="pl-PL" sz="2800" b="1" dirty="0"/>
              <a:t> gubernator Holenderskich Indii Wschodnich)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105591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84" y="3942059"/>
            <a:ext cx="4886042" cy="2790369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105591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8" y="1853248"/>
            <a:ext cx="4886122" cy="2812869"/>
          </a:xfr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46" y="1583283"/>
            <a:ext cx="3427594" cy="52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466" y="452718"/>
            <a:ext cx="11819115" cy="1400530"/>
          </a:xfrm>
        </p:spPr>
        <p:txBody>
          <a:bodyPr/>
          <a:lstStyle/>
          <a:p>
            <a:r>
              <a:rPr lang="pl-PL" b="1" dirty="0"/>
              <a:t>Z. Herbert, </a:t>
            </a:r>
            <a:r>
              <a:rPr lang="pl-PL" b="1" i="1" dirty="0" smtClean="0"/>
              <a:t>Portret w czarnych ramach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800" b="1" dirty="0" smtClean="0"/>
              <a:t>(</a:t>
            </a:r>
            <a:r>
              <a:rPr lang="pl-PL" sz="2800" b="1" dirty="0"/>
              <a:t>Jan </a:t>
            </a:r>
            <a:r>
              <a:rPr lang="pl-PL" sz="2800" b="1" dirty="0" err="1"/>
              <a:t>Pieterszoon</a:t>
            </a:r>
            <a:r>
              <a:rPr lang="pl-PL" sz="2800" b="1" dirty="0"/>
              <a:t> </a:t>
            </a:r>
            <a:r>
              <a:rPr lang="pl-PL" sz="2800" b="1" dirty="0" err="1" smtClean="0"/>
              <a:t>Coen</a:t>
            </a:r>
            <a:r>
              <a:rPr lang="pl-PL" sz="2800" b="1" dirty="0" smtClean="0"/>
              <a:t> gubernator </a:t>
            </a:r>
            <a:r>
              <a:rPr lang="pl-PL" sz="2800" b="1" dirty="0"/>
              <a:t>Holenderskich Indii Wschodnich</a:t>
            </a:r>
            <a:r>
              <a:rPr lang="pl-PL" sz="2800" b="1" dirty="0" smtClean="0"/>
              <a:t>)</a:t>
            </a:r>
            <a:endParaRPr lang="pl-PL" sz="2800" b="1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211115" y="5347064"/>
            <a:ext cx="11773466" cy="895931"/>
          </a:xfrm>
        </p:spPr>
        <p:txBody>
          <a:bodyPr/>
          <a:lstStyle/>
          <a:p>
            <a:r>
              <a:rPr lang="pl-PL" b="1" dirty="0" smtClean="0"/>
              <a:t>Gubernator wsławiony </a:t>
            </a:r>
            <a:r>
              <a:rPr lang="pl-PL" b="1" dirty="0"/>
              <a:t>ludobójstwem mieszkańców Wysp Banda, jedynego wówczas miejsca, gdzie rosło drzewo gałki muszkatołowej 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105591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4" b="15582"/>
          <a:stretch/>
        </p:blipFill>
        <p:spPr>
          <a:xfrm>
            <a:off x="211115" y="2132761"/>
            <a:ext cx="5863908" cy="2934789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50" y="2132761"/>
            <a:ext cx="5726014" cy="2989217"/>
          </a:xfrm>
        </p:spPr>
      </p:pic>
    </p:spTree>
    <p:extLst>
      <p:ext uri="{BB962C8B-B14F-4D97-AF65-F5344CB8AC3E}">
        <p14:creationId xmlns:p14="http://schemas.microsoft.com/office/powerpoint/2010/main" val="177210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8011" y="452718"/>
            <a:ext cx="11103429" cy="1400530"/>
          </a:xfrm>
        </p:spPr>
        <p:txBody>
          <a:bodyPr/>
          <a:lstStyle/>
          <a:p>
            <a:r>
              <a:rPr lang="pl-PL" b="1" dirty="0"/>
              <a:t>Z. Herbert, </a:t>
            </a:r>
            <a:r>
              <a:rPr lang="pl-PL" b="1" i="1" dirty="0" smtClean="0"/>
              <a:t>Portret w czarnych ramach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800" b="1" dirty="0" smtClean="0"/>
              <a:t>(Obalenie pomnika kolonizatora w mieście </a:t>
            </a:r>
            <a:r>
              <a:rPr lang="pl-PL" sz="2800" b="1" dirty="0" err="1" smtClean="0"/>
              <a:t>Hoorn</a:t>
            </a:r>
            <a:r>
              <a:rPr lang="pl-PL" sz="2800" b="1" dirty="0" smtClean="0"/>
              <a:t> – rok 2011)</a:t>
            </a:r>
            <a:endParaRPr lang="pl-PL" sz="2800" b="1" dirty="0"/>
          </a:p>
        </p:txBody>
      </p:sp>
      <p:pic>
        <p:nvPicPr>
          <p:cNvPr id="16" name="Symbol zastępczy zawartości 1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2" y="1853248"/>
            <a:ext cx="3171038" cy="4756558"/>
          </a:xfrm>
        </p:spPr>
      </p:pic>
      <p:pic>
        <p:nvPicPr>
          <p:cNvPr id="17" name="Symbol zastępczy zawartości 1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50" y="1853248"/>
            <a:ext cx="8400710" cy="4725398"/>
          </a:xfrm>
        </p:spPr>
      </p:pic>
    </p:spTree>
    <p:extLst>
      <p:ext uri="{BB962C8B-B14F-4D97-AF65-F5344CB8AC3E}">
        <p14:creationId xmlns:p14="http://schemas.microsoft.com/office/powerpoint/2010/main" val="305206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684</TotalTime>
  <Words>774</Words>
  <Application>Microsoft Office PowerPoint</Application>
  <PresentationFormat>Panoramiczny</PresentationFormat>
  <Paragraphs>89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Jon</vt:lpstr>
      <vt:lpstr>Ekonomia jako temat literacki</vt:lpstr>
      <vt:lpstr>Wykład poświęcony pamięci Przyjaciela  – Sławomira Skrzypka – Prezesa NBP, który zginął w Smoleńsku 10 kwietnia 2010 roku </vt:lpstr>
      <vt:lpstr>Rok Herberta: promocja monet z wizerunkiem Poety</vt:lpstr>
      <vt:lpstr>Księgowa uczciwość opisu świata</vt:lpstr>
      <vt:lpstr>W ciekawym rozdwojeniu między literaturą a rachunkowością kupiecką                     </vt:lpstr>
      <vt:lpstr>Zbigniew  Herbert,   Portret w czarnych  ramach  (Martwa natura z wędzidłem)                          </vt:lpstr>
      <vt:lpstr>Z. Herbert, Portret w czarnych ramach (Jan Pieterszoon Coen gubernator Holenderskich Indii Wschodnich)</vt:lpstr>
      <vt:lpstr>Z. Herbert, Portret w czarnych ramach (Jan Pieterszoon Coen gubernator Holenderskich Indii Wschodnich)</vt:lpstr>
      <vt:lpstr>Z. Herbert, Portret w czarnych ramach (Obalenie pomnika kolonizatora w mieście Hoorn – rok 2011)</vt:lpstr>
      <vt:lpstr>Tajemnicza zażyłość gubernatora i lichwiarza </vt:lpstr>
      <vt:lpstr>Buchalteria – najwyższa forma poezji </vt:lpstr>
      <vt:lpstr>Leonardo da Pisa, Liber abaci (AD 1202) </vt:lpstr>
      <vt:lpstr>Leonardo da Pisa, Liber abaci (AD 1202) </vt:lpstr>
      <vt:lpstr>Luca Pacioli, Summa de arithmetica, geometria, proportioni et proportionalità (1494) </vt:lpstr>
      <vt:lpstr>Księgowość Bramy Smoka  (Longmen Zhang) </vt:lpstr>
      <vt:lpstr>Tajemny pakt najwyższego wtajemniczenia</vt:lpstr>
      <vt:lpstr>Cena sztuki</vt:lpstr>
      <vt:lpstr>Rembrandt, Judasz zwracający srebrniki (1629)</vt:lpstr>
      <vt:lpstr>Hakeldama. Pogranicze etyki i rachunkowości (1) </vt:lpstr>
      <vt:lpstr>Hakeldama. Pogranicze etyki i rachunkowości (2) </vt:lpstr>
      <vt:lpstr>Hakeldama. Pogranicze etyki i rachunkowości (3) </vt:lpstr>
      <vt:lpstr>Hakeldama. Pogranicze etyki i rachunkowości (4) </vt:lpstr>
      <vt:lpstr>Buchalteryjna wizja Sądu Ostatecznego</vt:lpstr>
      <vt:lpstr>Józef Maria Ruszar,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Ekonomia jako temat literacki</dc:title>
  <dc:creator>Józef Ruszar</dc:creator>
  <cp:lastModifiedBy>Józef Ruszar</cp:lastModifiedBy>
  <cp:revision>51</cp:revision>
  <dcterms:created xsi:type="dcterms:W3CDTF">2016-10-05T15:39:03Z</dcterms:created>
  <dcterms:modified xsi:type="dcterms:W3CDTF">2016-11-06T23:25:33Z</dcterms:modified>
</cp:coreProperties>
</file>