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7" r:id="rId14"/>
    <p:sldId id="268" r:id="rId15"/>
    <p:sldId id="270" r:id="rId16"/>
    <p:sldId id="266" r:id="rId17"/>
    <p:sldId id="26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65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64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79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78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37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05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77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60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2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5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40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5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7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1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6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8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65E716-EC65-490C-A249-B9AE968C2BC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B6F6-0E16-47BD-AFDB-42EC8EE26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298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280160"/>
            <a:ext cx="8825658" cy="4358640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200" b="1" dirty="0" smtClean="0"/>
              <a:t>Józef Maria Ruszar</a:t>
            </a:r>
            <a:br>
              <a:rPr lang="pl-PL" sz="32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b="1" dirty="0" smtClean="0"/>
              <a:t>Tulipany </a:t>
            </a:r>
            <a:r>
              <a:rPr lang="pl-PL" b="1" dirty="0"/>
              <a:t>w bańce popytowej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5120640"/>
            <a:ext cx="8825658" cy="85344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Ekonomia jako temat literacki</a:t>
            </a:r>
          </a:p>
          <a:p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03496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22515" y="452718"/>
            <a:ext cx="9971314" cy="1400530"/>
          </a:xfrm>
        </p:spPr>
        <p:txBody>
          <a:bodyPr/>
          <a:lstStyle/>
          <a:p>
            <a:r>
              <a:rPr lang="pl-PL" sz="3200" dirty="0" smtClean="0"/>
              <a:t>Jan Breughel Młodszy, </a:t>
            </a:r>
            <a:r>
              <a:rPr lang="pl-PL" sz="3200" i="1" dirty="0" smtClean="0"/>
              <a:t>Alegoria tulipomanii (1640)</a:t>
            </a:r>
            <a:endParaRPr lang="pl-PL" sz="3200" i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84" y="1231763"/>
            <a:ext cx="6394865" cy="5177745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6" y="1231765"/>
            <a:ext cx="4697248" cy="5177744"/>
          </a:xfrm>
        </p:spPr>
      </p:pic>
    </p:spTree>
    <p:extLst>
      <p:ext uri="{BB962C8B-B14F-4D97-AF65-F5344CB8AC3E}">
        <p14:creationId xmlns:p14="http://schemas.microsoft.com/office/powerpoint/2010/main" val="23458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4331" y="209006"/>
            <a:ext cx="8952412" cy="1644242"/>
          </a:xfrm>
        </p:spPr>
        <p:txBody>
          <a:bodyPr/>
          <a:lstStyle/>
          <a:p>
            <a:r>
              <a:rPr lang="pl-PL" sz="3200" dirty="0"/>
              <a:t>van Hendrik </a:t>
            </a:r>
            <a:r>
              <a:rPr lang="pl-PL" sz="3200" dirty="0" smtClean="0"/>
              <a:t>Pot, </a:t>
            </a:r>
            <a:r>
              <a:rPr lang="pl-PL" sz="3200" i="1" dirty="0" smtClean="0"/>
              <a:t>Alegoria tulipomanii </a:t>
            </a:r>
            <a:r>
              <a:rPr lang="pl-PL" sz="3200" dirty="0" smtClean="0"/>
              <a:t>(1640)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43" y="968647"/>
            <a:ext cx="8177787" cy="5889353"/>
          </a:xfrm>
        </p:spPr>
      </p:pic>
    </p:spTree>
    <p:extLst>
      <p:ext uri="{BB962C8B-B14F-4D97-AF65-F5344CB8AC3E}">
        <p14:creationId xmlns:p14="http://schemas.microsoft.com/office/powerpoint/2010/main" val="16164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460274" y="452717"/>
            <a:ext cx="6548846" cy="6261591"/>
          </a:xfrm>
        </p:spPr>
        <p:txBody>
          <a:bodyPr/>
          <a:lstStyle/>
          <a:p>
            <a:r>
              <a:rPr lang="pl-PL" sz="2400" dirty="0"/>
              <a:t>Dnia 3 stycznia 1637 roku, a więc przeszło cztery miesiące przed dekretem Stanów Generalnych, pewien ogrodnik amsterdamski kupił okazyjnie cenną cebulką tulipana za 1250 florenów. Zrazu uszczęśliwiony, zorientował się wkrótce, że nie zdoła jej sprze­dać ani za połowę, ani nawet za jedną dziesiątą kosztów własnych. Teraz bowiem nastąpi ostry kurs w dół i gra szła już nie o to, aby zarobić, ale możliwie jak najmniej stracić. Cała historia tej nieszczęsnej afery rozpięta jest między dwoma biegu­nami: długim desperackim atakiem tłumów po fortunę i nagłym, dzikim popłochem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1800" dirty="0" smtClean="0"/>
              <a:t>(</a:t>
            </a:r>
            <a:r>
              <a:rPr lang="pl-PL" sz="1800" i="1" dirty="0"/>
              <a:t>Tulipanów gorzki zapach</a:t>
            </a:r>
            <a:r>
              <a:rPr lang="pl-PL" sz="1800" dirty="0"/>
              <a:t>, MNZW 57).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1099" r="10771" b="3010"/>
          <a:stretch/>
        </p:blipFill>
        <p:spPr>
          <a:xfrm>
            <a:off x="139336" y="775064"/>
            <a:ext cx="5125523" cy="5181600"/>
          </a:xfrm>
        </p:spPr>
      </p:pic>
    </p:spTree>
    <p:extLst>
      <p:ext uri="{BB962C8B-B14F-4D97-AF65-F5344CB8AC3E}">
        <p14:creationId xmlns:p14="http://schemas.microsoft.com/office/powerpoint/2010/main" val="81869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177143" y="452718"/>
            <a:ext cx="7873691" cy="1400530"/>
          </a:xfrm>
        </p:spPr>
        <p:txBody>
          <a:bodyPr/>
          <a:lstStyle/>
          <a:p>
            <a:r>
              <a:rPr lang="pl-PL" dirty="0" smtClean="0"/>
              <a:t>Wykres tulipanowej gorączki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10" y="1730421"/>
            <a:ext cx="6471355" cy="4578484"/>
          </a:xfrm>
        </p:spPr>
      </p:pic>
    </p:spTree>
    <p:extLst>
      <p:ext uri="{BB962C8B-B14F-4D97-AF65-F5344CB8AC3E}">
        <p14:creationId xmlns:p14="http://schemas.microsoft.com/office/powerpoint/2010/main" val="182083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57" y="452718"/>
            <a:ext cx="7960777" cy="1400530"/>
          </a:xfrm>
        </p:spPr>
        <p:txBody>
          <a:bodyPr/>
          <a:lstStyle/>
          <a:p>
            <a:r>
              <a:rPr lang="pl-PL" dirty="0"/>
              <a:t>Wykres tulipanowej gorączki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85" y="1419497"/>
            <a:ext cx="7289732" cy="5253163"/>
          </a:xfrm>
        </p:spPr>
      </p:pic>
    </p:spTree>
    <p:extLst>
      <p:ext uri="{BB962C8B-B14F-4D97-AF65-F5344CB8AC3E}">
        <p14:creationId xmlns:p14="http://schemas.microsoft.com/office/powerpoint/2010/main" val="198791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Tragiczny bilans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83177" y="1384829"/>
            <a:ext cx="4458789" cy="539044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…bilans był bez wątpienia tragiczny. Tysiące zrujnowanych majątków, dziesiątki tysięcy ludzi bez pracy i w dodatku zagrożonych procesami. Niewypłacalność z reguły karana była surowym więzieniem </a:t>
            </a:r>
            <a:endParaRPr lang="pl-PL" sz="2400" dirty="0" smtClean="0"/>
          </a:p>
          <a:p>
            <a:pPr marL="0" indent="0">
              <a:buNone/>
            </a:pPr>
            <a:r>
              <a:rPr lang="pl-PL" dirty="0" smtClean="0"/>
              <a:t>(</a:t>
            </a:r>
            <a:r>
              <a:rPr lang="pl-PL" i="1" dirty="0"/>
              <a:t>Tulipanów gorzki zapach</a:t>
            </a:r>
            <a:r>
              <a:rPr lang="pl-PL" dirty="0"/>
              <a:t>, MNZW 57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Jacob van </a:t>
            </a:r>
            <a:r>
              <a:rPr lang="pl-PL" dirty="0" smtClean="0"/>
              <a:t>Ruysdael, </a:t>
            </a:r>
            <a:r>
              <a:rPr lang="pl-PL" i="1" dirty="0" smtClean="0"/>
              <a:t>Ruiny bramy zamku(1650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88" y="1384829"/>
            <a:ext cx="6730049" cy="4970621"/>
          </a:xfrm>
        </p:spPr>
      </p:pic>
    </p:spTree>
    <p:extLst>
      <p:ext uri="{BB962C8B-B14F-4D97-AF65-F5344CB8AC3E}">
        <p14:creationId xmlns:p14="http://schemas.microsoft.com/office/powerpoint/2010/main" val="230322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1086" y="452718"/>
            <a:ext cx="8439748" cy="1400530"/>
          </a:xfrm>
        </p:spPr>
        <p:txBody>
          <a:bodyPr/>
          <a:lstStyle/>
          <a:p>
            <a:r>
              <a:rPr lang="pl-PL" sz="3200" dirty="0" smtClean="0"/>
              <a:t>Jean-Leon </a:t>
            </a:r>
            <a:r>
              <a:rPr lang="pl-PL" sz="3200" dirty="0" err="1" smtClean="0"/>
              <a:t>Gerome</a:t>
            </a:r>
            <a:r>
              <a:rPr lang="pl-PL" sz="3200" dirty="0" smtClean="0"/>
              <a:t>, </a:t>
            </a:r>
            <a:r>
              <a:rPr lang="pl-PL" sz="3200" i="1" dirty="0" smtClean="0"/>
              <a:t>Tulipomania </a:t>
            </a:r>
            <a:endParaRPr lang="pl-PL" sz="3200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59" y="1152983"/>
            <a:ext cx="8676910" cy="5650838"/>
          </a:xfrm>
        </p:spPr>
      </p:pic>
    </p:spTree>
    <p:extLst>
      <p:ext uri="{BB962C8B-B14F-4D97-AF65-F5344CB8AC3E}">
        <p14:creationId xmlns:p14="http://schemas.microsoft.com/office/powerpoint/2010/main" val="34049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836023"/>
            <a:ext cx="10317980" cy="1558834"/>
          </a:xfrm>
        </p:spPr>
        <p:txBody>
          <a:bodyPr/>
          <a:lstStyle/>
          <a:p>
            <a:pPr algn="ctr"/>
            <a:r>
              <a:rPr lang="pl-PL" dirty="0" smtClean="0"/>
              <a:t>Józef Maria Ruszar, </a:t>
            </a:r>
            <a:br>
              <a:rPr lang="pl-PL" dirty="0" smtClean="0"/>
            </a:br>
            <a:r>
              <a:rPr lang="pl-PL" dirty="0" smtClean="0"/>
              <a:t>Tulipany w bańce popytowej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" y="2778069"/>
            <a:ext cx="4395787" cy="2930524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18" y="2778069"/>
            <a:ext cx="5405629" cy="2930524"/>
          </a:xfrm>
        </p:spPr>
      </p:pic>
      <p:pic>
        <p:nvPicPr>
          <p:cNvPr id="13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944" y="2778069"/>
            <a:ext cx="2940806" cy="2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1" y="235131"/>
            <a:ext cx="10058400" cy="1618117"/>
          </a:xfrm>
        </p:spPr>
        <p:txBody>
          <a:bodyPr/>
          <a:lstStyle/>
          <a:p>
            <a:r>
              <a:rPr lang="pl-PL" sz="2800" b="1" dirty="0" smtClean="0"/>
              <a:t>Wykład poświęcony pamięci Przyjaciela </a:t>
            </a:r>
            <a:br>
              <a:rPr lang="pl-PL" sz="2800" b="1" dirty="0" smtClean="0"/>
            </a:br>
            <a:r>
              <a:rPr lang="pl-PL" sz="2800" b="1" dirty="0" smtClean="0"/>
              <a:t>– Sławomira Skrzypka – Prezesa NBP,</a:t>
            </a:r>
            <a:br>
              <a:rPr lang="pl-PL" sz="2800" b="1" dirty="0" smtClean="0"/>
            </a:br>
            <a:r>
              <a:rPr lang="pl-PL" sz="2800" b="1" dirty="0" smtClean="0"/>
              <a:t>który zginął w Smoleńsku 10 kwietnia 2010 roku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662057" y="5111932"/>
            <a:ext cx="5529943" cy="1393372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Rok Herberta 2008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Rafał Żebrowski, Halina Herbert-Żebrowska,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Sławomir Skrzypek i Katarzyna Herbertowa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8620"/>
          <a:stretch/>
        </p:blipFill>
        <p:spPr>
          <a:xfrm>
            <a:off x="7293615" y="1227907"/>
            <a:ext cx="4115770" cy="422365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" y="1905000"/>
            <a:ext cx="6490026" cy="4607917"/>
          </a:xfrm>
        </p:spPr>
      </p:pic>
    </p:spTree>
    <p:extLst>
      <p:ext uri="{BB962C8B-B14F-4D97-AF65-F5344CB8AC3E}">
        <p14:creationId xmlns:p14="http://schemas.microsoft.com/office/powerpoint/2010/main" val="13440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1" y="235131"/>
            <a:ext cx="10058400" cy="1618117"/>
          </a:xfrm>
        </p:spPr>
        <p:txBody>
          <a:bodyPr/>
          <a:lstStyle/>
          <a:p>
            <a:r>
              <a:rPr lang="pl-PL" sz="2800" b="1" dirty="0" smtClean="0"/>
              <a:t>Rok Herberta: promocja monet z wizerunkiem Poety</a:t>
            </a:r>
            <a:endParaRPr lang="pl-PL" sz="28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7149737" y="5111931"/>
            <a:ext cx="5042263" cy="1393373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Rok Herberta 2008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Sławomir Skrzypek, aktorzy i reżyserzy: Zbigniew Zapasiewicz, Tadeusz Malak, Jerzy Zalewski, Michał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Bukojemski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8620"/>
          <a:stretch/>
        </p:blipFill>
        <p:spPr>
          <a:xfrm>
            <a:off x="7612983" y="1158238"/>
            <a:ext cx="4115770" cy="422365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4509"/>
          <a:stretch/>
        </p:blipFill>
        <p:spPr>
          <a:xfrm>
            <a:off x="60960" y="1014125"/>
            <a:ext cx="7019109" cy="5491180"/>
          </a:xfrm>
        </p:spPr>
      </p:pic>
    </p:spTree>
    <p:extLst>
      <p:ext uri="{BB962C8B-B14F-4D97-AF65-F5344CB8AC3E}">
        <p14:creationId xmlns:p14="http://schemas.microsoft.com/office/powerpoint/2010/main" val="2797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5360" y="452718"/>
            <a:ext cx="9075474" cy="1400530"/>
          </a:xfrm>
        </p:spPr>
        <p:txBody>
          <a:bodyPr/>
          <a:lstStyle/>
          <a:p>
            <a:r>
              <a:rPr lang="pl-PL" i="1" dirty="0" smtClean="0"/>
              <a:t>Tulipanów gorzki zapach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3200" dirty="0" smtClean="0"/>
              <a:t>(Martwa natura z wędzidłem)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88274" y="2060575"/>
            <a:ext cx="4302035" cy="419576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W kategoriach ziemskich sprawa wyglądała tak: sprzedawcy nie liczyli się zupełnie z możliwościami nabywców, a co gorsza, nabywcy jakby zatracili całkowicie instynkt samozachowawczy i nie liczyli się z możliwościami własnymi </a:t>
            </a:r>
            <a:endParaRPr lang="pl-PL" sz="2400" dirty="0" smtClean="0"/>
          </a:p>
          <a:p>
            <a:pPr marL="0" indent="0">
              <a:buNone/>
            </a:pPr>
            <a:r>
              <a:rPr lang="pl-PL" dirty="0" smtClean="0"/>
              <a:t>(</a:t>
            </a:r>
            <a:r>
              <a:rPr lang="pl-PL" i="1" dirty="0"/>
              <a:t>Tulipanów gorzki zapach</a:t>
            </a:r>
            <a:r>
              <a:rPr lang="pl-PL" dirty="0"/>
              <a:t>, MNZW 8). 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52" y="2060575"/>
            <a:ext cx="6293645" cy="4195763"/>
          </a:xfrm>
        </p:spPr>
      </p:pic>
    </p:spTree>
    <p:extLst>
      <p:ext uri="{BB962C8B-B14F-4D97-AF65-F5344CB8AC3E}">
        <p14:creationId xmlns:p14="http://schemas.microsoft.com/office/powerpoint/2010/main" val="37798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06789" y="1149531"/>
            <a:ext cx="4328159" cy="5320937"/>
          </a:xfrm>
        </p:spPr>
        <p:txBody>
          <a:bodyPr/>
          <a:lstStyle/>
          <a:p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4000" dirty="0"/>
              <a:t>D</a:t>
            </a:r>
            <a:r>
              <a:rPr lang="pl-PL" sz="4000" dirty="0" smtClean="0"/>
              <a:t>ramat </a:t>
            </a:r>
            <a:r>
              <a:rPr lang="pl-PL" sz="4000" dirty="0"/>
              <a:t>pozbawiony </a:t>
            </a:r>
            <a:r>
              <a:rPr lang="pl-PL" sz="4000" dirty="0" smtClean="0"/>
              <a:t>dziejowego </a:t>
            </a:r>
            <a:r>
              <a:rPr lang="pl-PL" sz="4000" dirty="0"/>
              <a:t>patosu</a:t>
            </a:r>
            <a:br>
              <a:rPr lang="pl-PL" sz="40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err="1" smtClean="0"/>
              <a:t>Ambrosius</a:t>
            </a:r>
            <a:r>
              <a:rPr lang="pl-PL" sz="1800" dirty="0" smtClean="0"/>
              <a:t> </a:t>
            </a:r>
            <a:r>
              <a:rPr lang="pl-PL" sz="1800" dirty="0" err="1" smtClean="0"/>
              <a:t>Bosschaert</a:t>
            </a:r>
            <a:r>
              <a:rPr lang="pl-PL" sz="1800" dirty="0" smtClean="0"/>
              <a:t>, </a:t>
            </a:r>
            <a:br>
              <a:rPr lang="pl-PL" sz="1800" dirty="0" smtClean="0"/>
            </a:br>
            <a:r>
              <a:rPr lang="pl-PL" sz="1800" i="1" dirty="0" smtClean="0"/>
              <a:t>Bukiet na tle sklepionego okna </a:t>
            </a:r>
            <a:r>
              <a:rPr lang="pl-PL" sz="1800" dirty="0" smtClean="0"/>
              <a:t>(1620)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8" y="34064"/>
            <a:ext cx="4959177" cy="6823936"/>
          </a:xfrm>
        </p:spPr>
      </p:pic>
    </p:spTree>
    <p:extLst>
      <p:ext uri="{BB962C8B-B14F-4D97-AF65-F5344CB8AC3E}">
        <p14:creationId xmlns:p14="http://schemas.microsoft.com/office/powerpoint/2010/main" val="302907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3474" y="243840"/>
            <a:ext cx="10223863" cy="879567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8971" y="243840"/>
            <a:ext cx="5108706" cy="6522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Natomiast </a:t>
            </a:r>
            <a:r>
              <a:rPr lang="pl-PL" sz="2400" dirty="0"/>
              <a:t>tulipomania – i tutaj zaczynają się kłopoty – jest zjawiskiem mentalnym, inaczej mówiąc, psychozą społeczną. Podobnie jak inne psychozy – religijne, wojenne, rewolucyjne czy </a:t>
            </a:r>
            <a:r>
              <a:rPr lang="pl-PL" sz="2400" dirty="0" smtClean="0"/>
              <a:t>gospodarcze</a:t>
            </a:r>
            <a:r>
              <a:rPr lang="pl-PL" sz="2400" dirty="0"/>
              <a:t> </a:t>
            </a:r>
            <a:r>
              <a:rPr lang="pl-PL" sz="2400" dirty="0" smtClean="0"/>
              <a:t>– </a:t>
            </a:r>
            <a:r>
              <a:rPr lang="pl-PL" sz="2400" dirty="0"/>
              <a:t>mimo licznych i uderzają­cych analogii nie dają się oczywiście (ale jaka szkoda!) wyjaśnić w kategoriach chorób zakaźnych. </a:t>
            </a:r>
            <a:endParaRPr lang="pl-PL" sz="2400" dirty="0" smtClean="0"/>
          </a:p>
          <a:p>
            <a:pPr marL="0" indent="0">
              <a:buNone/>
            </a:pPr>
            <a:r>
              <a:rPr lang="pl-PL" dirty="0" smtClean="0"/>
              <a:t>(</a:t>
            </a:r>
            <a:r>
              <a:rPr lang="pl-PL" i="1" dirty="0"/>
              <a:t>Tulipanów gorzki zapach</a:t>
            </a:r>
            <a:r>
              <a:rPr lang="pl-PL" dirty="0"/>
              <a:t>, MNZW 8).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Ambrosius</a:t>
            </a:r>
            <a:r>
              <a:rPr lang="pl-PL" dirty="0" smtClean="0"/>
              <a:t> </a:t>
            </a:r>
            <a:r>
              <a:rPr lang="pl-PL" dirty="0" err="1"/>
              <a:t>Bosschaert</a:t>
            </a:r>
            <a:r>
              <a:rPr lang="pl-PL" dirty="0"/>
              <a:t>, </a:t>
            </a:r>
            <a:endParaRPr lang="pl-PL" dirty="0" smtClean="0"/>
          </a:p>
          <a:p>
            <a:pPr marL="0" indent="0">
              <a:buNone/>
            </a:pPr>
            <a:r>
              <a:rPr lang="pl-PL" i="1" dirty="0" smtClean="0"/>
              <a:t>Bukiet w kamiennej niszy </a:t>
            </a:r>
            <a:r>
              <a:rPr lang="pl-PL" dirty="0" smtClean="0"/>
              <a:t>(1618)</a:t>
            </a:r>
            <a:endParaRPr lang="pl-PL" dirty="0"/>
          </a:p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77" y="0"/>
            <a:ext cx="4723263" cy="6858000"/>
          </a:xfrm>
        </p:spPr>
      </p:pic>
    </p:spTree>
    <p:extLst>
      <p:ext uri="{BB962C8B-B14F-4D97-AF65-F5344CB8AC3E}">
        <p14:creationId xmlns:p14="http://schemas.microsoft.com/office/powerpoint/2010/main" val="358611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155474" y="592183"/>
            <a:ext cx="6862355" cy="6165668"/>
          </a:xfrm>
        </p:spPr>
        <p:txBody>
          <a:bodyPr/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Najbardziej </a:t>
            </a:r>
            <a:r>
              <a:rPr lang="pl-PL" sz="2400" dirty="0"/>
              <a:t>decydujący i ważki był chyba aspekt ekonomiczny zagadnienia. Inaczej mówiąc, w porządek natury wprowadzono porządek giełdy i tulipan zaczął tracić swoje właś­ciwości i uroki kwiatu, bladł, wyzbywał się kolorów i kształtów, stawał się abstrakcją, nazwą, symbolem wymienialnym na pew­ną ilość pieniędzy. Powstawały tedy skomplikowane tabele, na których poszczególne gatunki ułożone były według zmiennej ceny rynkowej, niczym papiery wartościowe albo kursy </a:t>
            </a:r>
            <a:r>
              <a:rPr lang="pl-PL" sz="2400" dirty="0" smtClean="0"/>
              <a:t>walut</a:t>
            </a:r>
            <a:r>
              <a:rPr lang="pl-PL" sz="1800" dirty="0"/>
              <a:t> </a:t>
            </a:r>
            <a:r>
              <a:rPr lang="pl-PL" sz="1800" dirty="0" smtClean="0"/>
              <a:t>(</a:t>
            </a:r>
            <a:r>
              <a:rPr lang="pl-PL" sz="1800" i="1" dirty="0" smtClean="0"/>
              <a:t>Tulipanów </a:t>
            </a:r>
            <a:r>
              <a:rPr lang="pl-PL" sz="1800" i="1" dirty="0"/>
              <a:t>gorzki zapach</a:t>
            </a:r>
            <a:r>
              <a:rPr lang="pl-PL" sz="1800" dirty="0"/>
              <a:t>, MNZW 47</a:t>
            </a:r>
            <a:r>
              <a:rPr lang="pl-PL" sz="1800" dirty="0" smtClean="0"/>
              <a:t>).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err="1" smtClean="0"/>
              <a:t>Ambrosius</a:t>
            </a:r>
            <a:r>
              <a:rPr lang="pl-PL" sz="1800" dirty="0" smtClean="0"/>
              <a:t> </a:t>
            </a:r>
            <a:r>
              <a:rPr lang="pl-PL" sz="1800" dirty="0" err="1"/>
              <a:t>Bosschaert</a:t>
            </a:r>
            <a:r>
              <a:rPr lang="pl-PL" sz="1800" dirty="0"/>
              <a:t>, </a:t>
            </a:r>
            <a:r>
              <a:rPr lang="pl-PL" sz="1800" i="1" dirty="0" smtClean="0"/>
              <a:t>Bukiet </a:t>
            </a:r>
            <a:r>
              <a:rPr lang="pl-PL" sz="1800" i="1" dirty="0"/>
              <a:t>w </a:t>
            </a:r>
            <a:r>
              <a:rPr lang="pl-PL" sz="1800" i="1" dirty="0" smtClean="0"/>
              <a:t>szklanym wazonie </a:t>
            </a:r>
            <a:r>
              <a:rPr lang="pl-PL" sz="1800" dirty="0" smtClean="0"/>
              <a:t>(1618</a:t>
            </a:r>
            <a:r>
              <a:rPr lang="pl-PL" sz="1800" dirty="0"/>
              <a:t>)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8" y="7256"/>
            <a:ext cx="4639513" cy="6850744"/>
          </a:xfrm>
        </p:spPr>
      </p:pic>
    </p:spTree>
    <p:extLst>
      <p:ext uri="{BB962C8B-B14F-4D97-AF65-F5344CB8AC3E}">
        <p14:creationId xmlns:p14="http://schemas.microsoft.com/office/powerpoint/2010/main" val="124719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Semper</a:t>
            </a:r>
            <a:r>
              <a:rPr lang="pl-PL" dirty="0"/>
              <a:t> </a:t>
            </a:r>
            <a:r>
              <a:rPr lang="pl-PL" dirty="0" err="1"/>
              <a:t>Augustus</a:t>
            </a:r>
            <a:r>
              <a:rPr lang="pl-PL" dirty="0"/>
              <a:t>”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6" y="1512645"/>
            <a:ext cx="4760337" cy="4743694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90" y="1513344"/>
            <a:ext cx="5324681" cy="4742994"/>
          </a:xfrm>
        </p:spPr>
      </p:pic>
    </p:spTree>
    <p:extLst>
      <p:ext uri="{BB962C8B-B14F-4D97-AF65-F5344CB8AC3E}">
        <p14:creationId xmlns:p14="http://schemas.microsoft.com/office/powerpoint/2010/main" val="400882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53143" y="322217"/>
            <a:ext cx="10432868" cy="1531031"/>
          </a:xfrm>
        </p:spPr>
        <p:txBody>
          <a:bodyPr/>
          <a:lstStyle/>
          <a:p>
            <a:r>
              <a:rPr lang="pl-PL" sz="3200" dirty="0" smtClean="0"/>
              <a:t>Jan Breughel Młodszy, </a:t>
            </a:r>
            <a:r>
              <a:rPr lang="pl-PL" sz="3200" i="1" dirty="0" smtClean="0"/>
              <a:t>Alegoria tulipomanii (1640)</a:t>
            </a:r>
            <a:endParaRPr lang="pl-PL" sz="3200" i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064523"/>
            <a:ext cx="9257211" cy="5793477"/>
          </a:xfrm>
        </p:spPr>
      </p:pic>
    </p:spTree>
    <p:extLst>
      <p:ext uri="{BB962C8B-B14F-4D97-AF65-F5344CB8AC3E}">
        <p14:creationId xmlns:p14="http://schemas.microsoft.com/office/powerpoint/2010/main" val="2166331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355</Words>
  <Application>Microsoft Office PowerPoint</Application>
  <PresentationFormat>Panoramiczny</PresentationFormat>
  <Paragraphs>37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Jon</vt:lpstr>
      <vt:lpstr>  Józef Maria Ruszar  Tulipany w bańce popytowej </vt:lpstr>
      <vt:lpstr>Wykład poświęcony pamięci Przyjaciela  – Sławomira Skrzypka – Prezesa NBP, który zginął w Smoleńsku 10 kwietnia 2010 roku </vt:lpstr>
      <vt:lpstr>Rok Herberta: promocja monet z wizerunkiem Poety</vt:lpstr>
      <vt:lpstr>Tulipanów gorzki zapach  (Martwa natura z wędzidłem)</vt:lpstr>
      <vt:lpstr> Dramat pozbawiony dziejowego patosu        Ambrosius Bosschaert,  Bukiet na tle sklepionego okna (1620)</vt:lpstr>
      <vt:lpstr> </vt:lpstr>
      <vt:lpstr> Najbardziej decydujący i ważki był chyba aspekt ekonomiczny zagadnienia. Inaczej mówiąc, w porządek natury wprowadzono porządek giełdy i tulipan zaczął tracić swoje właś­ciwości i uroki kwiatu, bladł, wyzbywał się kolorów i kształtów, stawał się abstrakcją, nazwą, symbolem wymienialnym na pew­ną ilość pieniędzy. Powstawały tedy skomplikowane tabele, na których poszczególne gatunki ułożone były według zmiennej ceny rynkowej, niczym papiery wartościowe albo kursy walut (Tulipanów gorzki zapach, MNZW 47).   Ambrosius Bosschaert, Bukiet w szklanym wazonie (1618)  </vt:lpstr>
      <vt:lpstr>„Semper Augustus”</vt:lpstr>
      <vt:lpstr>Jan Breughel Młodszy, Alegoria tulipomanii (1640)</vt:lpstr>
      <vt:lpstr>Jan Breughel Młodszy, Alegoria tulipomanii (1640)</vt:lpstr>
      <vt:lpstr>van Hendrik Pot, Alegoria tulipomanii (1640) </vt:lpstr>
      <vt:lpstr>Dnia 3 stycznia 1637 roku, a więc przeszło cztery miesiące przed dekretem Stanów Generalnych, pewien ogrodnik amsterdamski kupił okazyjnie cenną cebulką tulipana za 1250 florenów. Zrazu uszczęśliwiony, zorientował się wkrótce, że nie zdoła jej sprze­dać ani za połowę, ani nawet za jedną dziesiątą kosztów własnych. Teraz bowiem nastąpi ostry kurs w dół i gra szła już nie o to, aby zarobić, ale możliwie jak najmniej stracić. Cała historia tej nieszczęsnej afery rozpięta jest między dwoma biegu­nami: długim desperackim atakiem tłumów po fortunę i nagłym, dzikim popłochem   (Tulipanów gorzki zapach, MNZW 57). </vt:lpstr>
      <vt:lpstr>Wykres tulipanowej gorączki</vt:lpstr>
      <vt:lpstr>Wykres tulipanowej gorączki</vt:lpstr>
      <vt:lpstr>Tragiczny bilans</vt:lpstr>
      <vt:lpstr>Jean-Leon Gerome, Tulipomania </vt:lpstr>
      <vt:lpstr>Józef Maria Ruszar,  Tulipany w bańce popytowej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Józef Ruszar</dc:creator>
  <cp:lastModifiedBy>Józef Ruszar</cp:lastModifiedBy>
  <cp:revision>21</cp:revision>
  <dcterms:created xsi:type="dcterms:W3CDTF">2016-11-04T20:39:22Z</dcterms:created>
  <dcterms:modified xsi:type="dcterms:W3CDTF">2017-01-09T08:41:14Z</dcterms:modified>
</cp:coreProperties>
</file>